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06" r:id="rId1"/>
  </p:sldMasterIdLst>
  <p:notesMasterIdLst>
    <p:notesMasterId r:id="rId36"/>
  </p:notesMasterIdLst>
  <p:sldIdLst>
    <p:sldId id="277" r:id="rId2"/>
    <p:sldId id="279" r:id="rId3"/>
    <p:sldId id="288" r:id="rId4"/>
    <p:sldId id="289" r:id="rId5"/>
    <p:sldId id="299" r:id="rId6"/>
    <p:sldId id="297" r:id="rId7"/>
    <p:sldId id="308" r:id="rId8"/>
    <p:sldId id="278" r:id="rId9"/>
    <p:sldId id="273" r:id="rId10"/>
    <p:sldId id="300" r:id="rId11"/>
    <p:sldId id="283" r:id="rId12"/>
    <p:sldId id="265" r:id="rId13"/>
    <p:sldId id="291" r:id="rId14"/>
    <p:sldId id="275" r:id="rId15"/>
    <p:sldId id="304" r:id="rId16"/>
    <p:sldId id="305" r:id="rId17"/>
    <p:sldId id="282" r:id="rId18"/>
    <p:sldId id="292" r:id="rId19"/>
    <p:sldId id="285" r:id="rId20"/>
    <p:sldId id="293" r:id="rId21"/>
    <p:sldId id="295" r:id="rId22"/>
    <p:sldId id="309" r:id="rId23"/>
    <p:sldId id="306" r:id="rId24"/>
    <p:sldId id="310" r:id="rId25"/>
    <p:sldId id="311" r:id="rId26"/>
    <p:sldId id="312" r:id="rId27"/>
    <p:sldId id="320" r:id="rId28"/>
    <p:sldId id="314" r:id="rId29"/>
    <p:sldId id="316" r:id="rId30"/>
    <p:sldId id="317" r:id="rId31"/>
    <p:sldId id="321" r:id="rId32"/>
    <p:sldId id="280" r:id="rId33"/>
    <p:sldId id="274" r:id="rId34"/>
    <p:sldId id="319" r:id="rId35"/>
  </p:sldIdLst>
  <p:sldSz cx="9144000" cy="6858000" type="screen4x3"/>
  <p:notesSz cx="6797675" cy="987425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B5D5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9DCAF9ED-07DC-4A11-8D7F-57B35C25682E}" styleName="보통 스타일 1 - 강조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보통 스타일 1 - 강조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CF1AB2-1976-4502-BF36-3FF5EA218861}" styleName="보통 스타일 4 - 강조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3C2FFA5D-87B4-456A-9821-1D502468CF0F}" styleName="테마 스타일 1 - 강조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EB344D84-9AFB-497E-A393-DC336BA19D2E}" styleName="보통 스타일 3 - 강조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10A1B5D5-9B99-4C35-A422-299274C87663}" styleName="보통 스타일 1 - 강조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D7AC3CCA-C797-4891-BE02-D94E43425B78}" styleName="보통 스타일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93296810-A885-4BE3-A3E7-6D5BEEA58F35}" styleName="보통 스타일 2 - 강조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7701" autoAdjust="0"/>
    <p:restoredTop sz="78448" autoAdjust="0"/>
  </p:normalViewPr>
  <p:slideViewPr>
    <p:cSldViewPr>
      <p:cViewPr>
        <p:scale>
          <a:sx n="76" d="100"/>
          <a:sy n="76" d="100"/>
        </p:scale>
        <p:origin x="-724" y="0"/>
      </p:cViewPr>
      <p:guideLst>
        <p:guide orient="horz" pos="2160"/>
        <p:guide pos="2880"/>
      </p:guideLst>
    </p:cSldViewPr>
  </p:slideViewPr>
  <p:notesTextViewPr>
    <p:cViewPr>
      <p:scale>
        <a:sx n="100" d="100"/>
        <a:sy n="100" d="100"/>
      </p:scale>
      <p:origin x="0" y="0"/>
    </p:cViewPr>
  </p:notesTextViewPr>
  <p:notesViewPr>
    <p:cSldViewPr>
      <p:cViewPr varScale="1">
        <p:scale>
          <a:sx n="76" d="100"/>
          <a:sy n="76" d="100"/>
        </p:scale>
        <p:origin x="-2166" y="-90"/>
      </p:cViewPr>
      <p:guideLst>
        <p:guide orient="horz" pos="3110"/>
        <p:guide pos="2141"/>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3713"/>
          </a:xfrm>
          <a:prstGeom prst="rect">
            <a:avLst/>
          </a:prstGeom>
        </p:spPr>
        <p:txBody>
          <a:bodyPr vert="horz" lIns="91440" tIns="45720" rIns="91440" bIns="45720" rtlCol="0"/>
          <a:lstStyle>
            <a:lvl1pPr algn="l">
              <a:defRPr sz="1200"/>
            </a:lvl1pPr>
          </a:lstStyle>
          <a:p>
            <a:endParaRPr lang="ko-KR" altLang="en-US"/>
          </a:p>
        </p:txBody>
      </p:sp>
      <p:sp>
        <p:nvSpPr>
          <p:cNvPr id="3" name="Date Placeholder 2"/>
          <p:cNvSpPr>
            <a:spLocks noGrp="1"/>
          </p:cNvSpPr>
          <p:nvPr>
            <p:ph type="dt" idx="1"/>
          </p:nvPr>
        </p:nvSpPr>
        <p:spPr>
          <a:xfrm>
            <a:off x="3850443" y="0"/>
            <a:ext cx="2945659" cy="493713"/>
          </a:xfrm>
          <a:prstGeom prst="rect">
            <a:avLst/>
          </a:prstGeom>
        </p:spPr>
        <p:txBody>
          <a:bodyPr vert="horz" lIns="91440" tIns="45720" rIns="91440" bIns="45720" rtlCol="0"/>
          <a:lstStyle>
            <a:lvl1pPr algn="r">
              <a:defRPr sz="1200"/>
            </a:lvl1pPr>
          </a:lstStyle>
          <a:p>
            <a:fld id="{D91BD282-3913-446E-AE5D-AFD6CEF9576E}" type="datetimeFigureOut">
              <a:rPr lang="ko-KR" altLang="en-US" smtClean="0"/>
              <a:pPr/>
              <a:t>2015-04-07</a:t>
            </a:fld>
            <a:endParaRPr lang="ko-KR" altLang="en-US"/>
          </a:p>
        </p:txBody>
      </p:sp>
      <p:sp>
        <p:nvSpPr>
          <p:cNvPr id="4" name="Slide Image Placeholder 3"/>
          <p:cNvSpPr>
            <a:spLocks noGrp="1" noRot="1" noChangeAspect="1"/>
          </p:cNvSpPr>
          <p:nvPr>
            <p:ph type="sldImg" idx="2"/>
          </p:nvPr>
        </p:nvSpPr>
        <p:spPr>
          <a:xfrm>
            <a:off x="950565" y="760661"/>
            <a:ext cx="4933950" cy="370205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Notes Placeholder 4"/>
          <p:cNvSpPr>
            <a:spLocks noGrp="1"/>
          </p:cNvSpPr>
          <p:nvPr>
            <p:ph type="body" sz="quarter" idx="3"/>
          </p:nvPr>
        </p:nvSpPr>
        <p:spPr>
          <a:xfrm>
            <a:off x="679768" y="4690269"/>
            <a:ext cx="5438140" cy="4443413"/>
          </a:xfrm>
          <a:prstGeom prst="rect">
            <a:avLst/>
          </a:prstGeom>
        </p:spPr>
        <p:txBody>
          <a:bodyPr vert="horz" lIns="91440" tIns="45720" rIns="91440" bIns="45720" rtlCol="0">
            <a:normAutofit/>
          </a:bodyPr>
          <a:lstStyle/>
          <a:p>
            <a:pPr lvl="0"/>
            <a:r>
              <a:rPr lang="en-US" altLang="ko-KR" smtClean="0"/>
              <a:t>Click to edit Master text styles</a:t>
            </a:r>
          </a:p>
          <a:p>
            <a:pPr lvl="1"/>
            <a:r>
              <a:rPr lang="en-US" altLang="ko-KR" smtClean="0"/>
              <a:t>Second level</a:t>
            </a:r>
          </a:p>
          <a:p>
            <a:pPr lvl="2"/>
            <a:r>
              <a:rPr lang="en-US" altLang="ko-KR" smtClean="0"/>
              <a:t>Third level</a:t>
            </a:r>
          </a:p>
          <a:p>
            <a:pPr lvl="3"/>
            <a:r>
              <a:rPr lang="en-US" altLang="ko-KR" smtClean="0"/>
              <a:t>Fourth level</a:t>
            </a:r>
          </a:p>
          <a:p>
            <a:pPr lvl="4"/>
            <a:r>
              <a:rPr lang="en-US" altLang="ko-KR" smtClean="0"/>
              <a:t>Fifth level</a:t>
            </a:r>
            <a:endParaRPr lang="ko-KR" altLang="en-US"/>
          </a:p>
        </p:txBody>
      </p:sp>
      <p:sp>
        <p:nvSpPr>
          <p:cNvPr id="6" name="Footer Placeholder 5"/>
          <p:cNvSpPr>
            <a:spLocks noGrp="1"/>
          </p:cNvSpPr>
          <p:nvPr>
            <p:ph type="ftr" sz="quarter" idx="4"/>
          </p:nvPr>
        </p:nvSpPr>
        <p:spPr>
          <a:xfrm>
            <a:off x="0" y="9378824"/>
            <a:ext cx="2945659" cy="493713"/>
          </a:xfrm>
          <a:prstGeom prst="rect">
            <a:avLst/>
          </a:prstGeom>
        </p:spPr>
        <p:txBody>
          <a:bodyPr vert="horz" lIns="91440" tIns="45720" rIns="91440" bIns="45720" rtlCol="0" anchor="b"/>
          <a:lstStyle>
            <a:lvl1pPr algn="l">
              <a:defRPr sz="1200"/>
            </a:lvl1pPr>
          </a:lstStyle>
          <a:p>
            <a:endParaRPr lang="ko-KR" altLang="en-US"/>
          </a:p>
        </p:txBody>
      </p:sp>
      <p:sp>
        <p:nvSpPr>
          <p:cNvPr id="7" name="Slide Number Placeholder 6"/>
          <p:cNvSpPr>
            <a:spLocks noGrp="1"/>
          </p:cNvSpPr>
          <p:nvPr>
            <p:ph type="sldNum" sz="quarter" idx="5"/>
          </p:nvPr>
        </p:nvSpPr>
        <p:spPr>
          <a:xfrm>
            <a:off x="3850443" y="9378824"/>
            <a:ext cx="2945659" cy="493713"/>
          </a:xfrm>
          <a:prstGeom prst="rect">
            <a:avLst/>
          </a:prstGeom>
        </p:spPr>
        <p:txBody>
          <a:bodyPr vert="horz" lIns="91440" tIns="45720" rIns="91440" bIns="45720" rtlCol="0" anchor="b"/>
          <a:lstStyle>
            <a:lvl1pPr algn="r">
              <a:defRPr sz="1200"/>
            </a:lvl1pPr>
          </a:lstStyle>
          <a:p>
            <a:fld id="{BD90AF83-0909-4B24-9A66-3DEBD6A42F4F}" type="slidenum">
              <a:rPr lang="ko-KR" altLang="en-US" smtClean="0"/>
              <a:pPr/>
              <a:t>‹#›</a:t>
            </a:fld>
            <a:endParaRPr lang="ko-KR" altLang="en-US"/>
          </a:p>
        </p:txBody>
      </p:sp>
    </p:spTree>
    <p:extLst>
      <p:ext uri="{BB962C8B-B14F-4D97-AF65-F5344CB8AC3E}">
        <p14:creationId xmlns:p14="http://schemas.microsoft.com/office/powerpoint/2010/main" val="418421550"/>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950913" y="760413"/>
            <a:ext cx="4933950" cy="3702050"/>
          </a:xfrm>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BD90AF83-0909-4B24-9A66-3DEBD6A42F4F}" type="slidenum">
              <a:rPr lang="ko-KR" altLang="en-US" smtClean="0"/>
              <a:pPr/>
              <a:t>1</a:t>
            </a:fld>
            <a:endParaRPr lang="ko-KR" altLang="en-US"/>
          </a:p>
        </p:txBody>
      </p:sp>
    </p:spTree>
    <p:extLst>
      <p:ext uri="{BB962C8B-B14F-4D97-AF65-F5344CB8AC3E}">
        <p14:creationId xmlns:p14="http://schemas.microsoft.com/office/powerpoint/2010/main" val="12401943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950913" y="760413"/>
            <a:ext cx="4933950" cy="3702050"/>
          </a:xfrm>
        </p:spPr>
      </p:sp>
      <p:sp>
        <p:nvSpPr>
          <p:cNvPr id="3" name="슬라이드 노트 개체 틀 2"/>
          <p:cNvSpPr>
            <a:spLocks noGrp="1"/>
          </p:cNvSpPr>
          <p:nvPr>
            <p:ph type="body" idx="1"/>
          </p:nvPr>
        </p:nvSpPr>
        <p:spPr/>
        <p:txBody>
          <a:bodyPr>
            <a:normAutofit/>
          </a:bodyPr>
          <a:lstStyle/>
          <a:p>
            <a:r>
              <a:rPr lang="en-US" altLang="ko-KR" b="0" dirty="0" smtClean="0"/>
              <a:t>Here is a concept</a:t>
            </a:r>
            <a:r>
              <a:rPr lang="en-US" altLang="ko-KR" b="0" baseline="0" dirty="0" smtClean="0"/>
              <a:t> of our proposed work video source </a:t>
            </a:r>
          </a:p>
          <a:p>
            <a:pPr marL="0" marR="0" lvl="2" indent="0" algn="l" defTabSz="914400" rtl="0" eaLnBrk="1" fontAlgn="auto" latinLnBrk="1" hangingPunct="1">
              <a:lnSpc>
                <a:spcPct val="100000"/>
              </a:lnSpc>
              <a:spcBef>
                <a:spcPts val="0"/>
              </a:spcBef>
              <a:spcAft>
                <a:spcPts val="0"/>
              </a:spcAft>
              <a:buClrTx/>
              <a:buSzTx/>
              <a:buFontTx/>
              <a:buNone/>
              <a:tabLst/>
              <a:defRPr/>
            </a:pPr>
            <a:r>
              <a:rPr lang="en-US" altLang="ko-KR" sz="1800" dirty="0" smtClean="0">
                <a:latin typeface="Times" pitchFamily="18" charset="0"/>
                <a:cs typeface="Times" pitchFamily="18" charset="0"/>
              </a:rPr>
              <a:t>During simulation, a sender in the Network Simulator receives coded data from a multimedia encoder in the Multimedia Module and then generates and sends packets to a receiver in accordance with the </a:t>
            </a:r>
            <a:r>
              <a:rPr lang="en-US" altLang="ko-KR" sz="1800" dirty="0" err="1" smtClean="0">
                <a:latin typeface="Times" pitchFamily="18" charset="0"/>
                <a:cs typeface="Times" pitchFamily="18" charset="0"/>
              </a:rPr>
              <a:t>QoS</a:t>
            </a:r>
            <a:r>
              <a:rPr lang="en-US" altLang="ko-KR" sz="1800" dirty="0" smtClean="0">
                <a:latin typeface="Times" pitchFamily="18" charset="0"/>
                <a:cs typeface="Times" pitchFamily="18" charset="0"/>
              </a:rPr>
              <a:t> mapping information</a:t>
            </a:r>
          </a:p>
          <a:p>
            <a:endParaRPr lang="en-US" altLang="ko-KR" b="1" dirty="0" smtClean="0"/>
          </a:p>
          <a:p>
            <a:endParaRPr lang="ko-KR" altLang="en-US" dirty="0"/>
          </a:p>
        </p:txBody>
      </p:sp>
      <p:sp>
        <p:nvSpPr>
          <p:cNvPr id="4" name="슬라이드 번호 개체 틀 3"/>
          <p:cNvSpPr>
            <a:spLocks noGrp="1"/>
          </p:cNvSpPr>
          <p:nvPr>
            <p:ph type="sldNum" sz="quarter" idx="10"/>
          </p:nvPr>
        </p:nvSpPr>
        <p:spPr/>
        <p:txBody>
          <a:bodyPr/>
          <a:lstStyle/>
          <a:p>
            <a:fld id="{BD90AF83-0909-4B24-9A66-3DEBD6A42F4F}" type="slidenum">
              <a:rPr lang="ko-KR" altLang="en-US" smtClean="0"/>
              <a:pPr/>
              <a:t>11</a:t>
            </a:fld>
            <a:endParaRPr lang="ko-KR"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950913" y="760413"/>
            <a:ext cx="4933950" cy="3702050"/>
          </a:xfrm>
        </p:spPr>
      </p:sp>
      <p:sp>
        <p:nvSpPr>
          <p:cNvPr id="3" name="슬라이드 노트 개체 틀 2"/>
          <p:cNvSpPr>
            <a:spLocks noGrp="1"/>
          </p:cNvSpPr>
          <p:nvPr>
            <p:ph type="body" idx="1"/>
          </p:nvPr>
        </p:nvSpPr>
        <p:spPr/>
        <p:txBody>
          <a:bodyPr>
            <a:normAutofit/>
          </a:bodyPr>
          <a:lstStyle/>
          <a:p>
            <a:r>
              <a:rPr lang="en-US" altLang="ko-KR" b="0" dirty="0" smtClean="0"/>
              <a:t>Green box</a:t>
            </a:r>
            <a:r>
              <a:rPr lang="en-US" altLang="ko-KR" b="0" baseline="0" dirty="0" smtClean="0"/>
              <a:t> represents 3</a:t>
            </a:r>
            <a:r>
              <a:rPr lang="en-US" altLang="ko-KR" b="0" baseline="30000" dirty="0" smtClean="0"/>
              <a:t>rd</a:t>
            </a:r>
            <a:r>
              <a:rPr lang="en-US" altLang="ko-KR" b="0" baseline="0" dirty="0" smtClean="0"/>
              <a:t> party modules</a:t>
            </a:r>
          </a:p>
          <a:p>
            <a:r>
              <a:rPr lang="en-US" altLang="ko-KR" b="0" baseline="0" dirty="0" smtClean="0"/>
              <a:t>Red boxes represents modified modules</a:t>
            </a:r>
          </a:p>
          <a:p>
            <a:r>
              <a:rPr lang="en-US" altLang="ko-KR" b="0" baseline="0" dirty="0" smtClean="0"/>
              <a:t>Other boxes are implemented modules</a:t>
            </a:r>
          </a:p>
          <a:p>
            <a:endParaRPr lang="en-US" altLang="ko-KR" b="1" dirty="0" smtClean="0"/>
          </a:p>
          <a:p>
            <a:endParaRPr lang="ko-KR" altLang="en-US" dirty="0"/>
          </a:p>
        </p:txBody>
      </p:sp>
      <p:sp>
        <p:nvSpPr>
          <p:cNvPr id="4" name="슬라이드 번호 개체 틀 3"/>
          <p:cNvSpPr>
            <a:spLocks noGrp="1"/>
          </p:cNvSpPr>
          <p:nvPr>
            <p:ph type="sldNum" sz="quarter" idx="10"/>
          </p:nvPr>
        </p:nvSpPr>
        <p:spPr/>
        <p:txBody>
          <a:bodyPr/>
          <a:lstStyle/>
          <a:p>
            <a:fld id="{BD90AF83-0909-4B24-9A66-3DEBD6A42F4F}" type="slidenum">
              <a:rPr lang="ko-KR" altLang="en-US" smtClean="0"/>
              <a:pPr/>
              <a:t>12</a:t>
            </a:fld>
            <a:endParaRPr lang="ko-KR"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950913" y="760413"/>
            <a:ext cx="4933950" cy="3702050"/>
          </a:xfrm>
        </p:spPr>
      </p:sp>
      <p:sp>
        <p:nvSpPr>
          <p:cNvPr id="3" name="슬라이드 노트 개체 틀 2"/>
          <p:cNvSpPr>
            <a:spLocks noGrp="1"/>
          </p:cNvSpPr>
          <p:nvPr>
            <p:ph type="body" idx="1"/>
          </p:nvPr>
        </p:nvSpPr>
        <p:spPr/>
        <p:txBody>
          <a:bodyPr>
            <a:normAutofit/>
          </a:bodyPr>
          <a:lstStyle/>
          <a:p>
            <a:r>
              <a:rPr lang="en-US" altLang="ko-KR" b="1" dirty="0" smtClean="0"/>
              <a:t>I previously showed you that…</a:t>
            </a:r>
          </a:p>
          <a:p>
            <a:r>
              <a:rPr lang="en-US" altLang="ko-KR" b="1" dirty="0" smtClean="0"/>
              <a:t>I will shortly demonstrate that… but I must explain</a:t>
            </a:r>
            <a:r>
              <a:rPr lang="en-US" altLang="ko-KR" b="1" baseline="0" dirty="0" smtClean="0"/>
              <a:t> …</a:t>
            </a:r>
          </a:p>
          <a:p>
            <a:endParaRPr lang="ko-KR" altLang="en-US" dirty="0"/>
          </a:p>
        </p:txBody>
      </p:sp>
      <p:sp>
        <p:nvSpPr>
          <p:cNvPr id="4" name="슬라이드 번호 개체 틀 3"/>
          <p:cNvSpPr>
            <a:spLocks noGrp="1"/>
          </p:cNvSpPr>
          <p:nvPr>
            <p:ph type="sldNum" sz="quarter" idx="10"/>
          </p:nvPr>
        </p:nvSpPr>
        <p:spPr/>
        <p:txBody>
          <a:bodyPr/>
          <a:lstStyle/>
          <a:p>
            <a:fld id="{BD90AF83-0909-4B24-9A66-3DEBD6A42F4F}" type="slidenum">
              <a:rPr lang="ko-KR" altLang="en-US" smtClean="0"/>
              <a:pPr/>
              <a:t>13</a:t>
            </a:fld>
            <a:endParaRPr lang="ko-KR"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950913" y="760413"/>
            <a:ext cx="4933950" cy="3702050"/>
          </a:xfrm>
        </p:spPr>
      </p:sp>
      <p:sp>
        <p:nvSpPr>
          <p:cNvPr id="3" name="슬라이드 노트 개체 틀 2"/>
          <p:cNvSpPr>
            <a:spLocks noGrp="1"/>
          </p:cNvSpPr>
          <p:nvPr>
            <p:ph type="body" idx="1"/>
          </p:nvPr>
        </p:nvSpPr>
        <p:spPr/>
        <p:txBody>
          <a:bodyPr>
            <a:normAutofit/>
          </a:bodyPr>
          <a:lstStyle/>
          <a:p>
            <a:r>
              <a:rPr lang="en-US" altLang="ko-KR" b="1" dirty="0" smtClean="0"/>
              <a:t>I previously showed you that…</a:t>
            </a:r>
          </a:p>
          <a:p>
            <a:r>
              <a:rPr lang="en-US" altLang="ko-KR" b="1" dirty="0" smtClean="0"/>
              <a:t>I will shortly demonstrate that… but I must explain</a:t>
            </a:r>
            <a:r>
              <a:rPr lang="en-US" altLang="ko-KR" b="1" baseline="0" dirty="0" smtClean="0"/>
              <a:t> …</a:t>
            </a:r>
          </a:p>
          <a:p>
            <a:endParaRPr lang="ko-KR" altLang="en-US" dirty="0"/>
          </a:p>
        </p:txBody>
      </p:sp>
      <p:sp>
        <p:nvSpPr>
          <p:cNvPr id="4" name="슬라이드 번호 개체 틀 3"/>
          <p:cNvSpPr>
            <a:spLocks noGrp="1"/>
          </p:cNvSpPr>
          <p:nvPr>
            <p:ph type="sldNum" sz="quarter" idx="10"/>
          </p:nvPr>
        </p:nvSpPr>
        <p:spPr/>
        <p:txBody>
          <a:bodyPr/>
          <a:lstStyle/>
          <a:p>
            <a:fld id="{BD90AF83-0909-4B24-9A66-3DEBD6A42F4F}" type="slidenum">
              <a:rPr lang="ko-KR" altLang="en-US" smtClean="0"/>
              <a:pPr/>
              <a:t>14</a:t>
            </a:fld>
            <a:endParaRPr lang="ko-KR"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950913" y="760413"/>
            <a:ext cx="4933950" cy="3702050"/>
          </a:xfrm>
        </p:spPr>
      </p:sp>
      <p:sp>
        <p:nvSpPr>
          <p:cNvPr id="3" name="슬라이드 노트 개체 틀 2"/>
          <p:cNvSpPr>
            <a:spLocks noGrp="1"/>
          </p:cNvSpPr>
          <p:nvPr>
            <p:ph type="body" idx="1"/>
          </p:nvPr>
        </p:nvSpPr>
        <p:spPr/>
        <p:txBody>
          <a:bodyPr>
            <a:normAutofit/>
          </a:bodyPr>
          <a:lstStyle/>
          <a:p>
            <a:r>
              <a:rPr lang="en-US" altLang="ko-KR" b="1" dirty="0" smtClean="0"/>
              <a:t>I previously showed you that…</a:t>
            </a:r>
          </a:p>
          <a:p>
            <a:r>
              <a:rPr lang="en-US" altLang="ko-KR" b="1" dirty="0" smtClean="0"/>
              <a:t>I will shortly demonstrate that… but I must explain</a:t>
            </a:r>
            <a:r>
              <a:rPr lang="en-US" altLang="ko-KR" b="1" baseline="0" dirty="0" smtClean="0"/>
              <a:t> …</a:t>
            </a:r>
          </a:p>
          <a:p>
            <a:endParaRPr lang="ko-KR" altLang="en-US" dirty="0"/>
          </a:p>
        </p:txBody>
      </p:sp>
      <p:sp>
        <p:nvSpPr>
          <p:cNvPr id="4" name="슬라이드 번호 개체 틀 3"/>
          <p:cNvSpPr>
            <a:spLocks noGrp="1"/>
          </p:cNvSpPr>
          <p:nvPr>
            <p:ph type="sldNum" sz="quarter" idx="10"/>
          </p:nvPr>
        </p:nvSpPr>
        <p:spPr/>
        <p:txBody>
          <a:bodyPr/>
          <a:lstStyle/>
          <a:p>
            <a:fld id="{BD90AF83-0909-4B24-9A66-3DEBD6A42F4F}" type="slidenum">
              <a:rPr lang="ko-KR" altLang="en-US" smtClean="0"/>
              <a:pPr/>
              <a:t>15</a:t>
            </a:fld>
            <a:endParaRPr lang="ko-KR"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950913" y="760413"/>
            <a:ext cx="4933950" cy="3702050"/>
          </a:xfrm>
        </p:spPr>
      </p:sp>
      <p:sp>
        <p:nvSpPr>
          <p:cNvPr id="3" name="슬라이드 노트 개체 틀 2"/>
          <p:cNvSpPr>
            <a:spLocks noGrp="1"/>
          </p:cNvSpPr>
          <p:nvPr>
            <p:ph type="body" idx="1"/>
          </p:nvPr>
        </p:nvSpPr>
        <p:spPr/>
        <p:txBody>
          <a:bodyPr>
            <a:normAutofit/>
          </a:bodyPr>
          <a:lstStyle/>
          <a:p>
            <a:r>
              <a:rPr lang="en-US" altLang="ko-KR" b="1" dirty="0" smtClean="0"/>
              <a:t>I previously showed you that…</a:t>
            </a:r>
          </a:p>
          <a:p>
            <a:r>
              <a:rPr lang="en-US" altLang="ko-KR" b="1" dirty="0" smtClean="0"/>
              <a:t>I will shortly demonstrate that… but I must explain</a:t>
            </a:r>
            <a:r>
              <a:rPr lang="en-US" altLang="ko-KR" b="1" baseline="0" dirty="0" smtClean="0"/>
              <a:t> …</a:t>
            </a:r>
          </a:p>
          <a:p>
            <a:endParaRPr lang="ko-KR" altLang="en-US" dirty="0"/>
          </a:p>
        </p:txBody>
      </p:sp>
      <p:sp>
        <p:nvSpPr>
          <p:cNvPr id="4" name="슬라이드 번호 개체 틀 3"/>
          <p:cNvSpPr>
            <a:spLocks noGrp="1"/>
          </p:cNvSpPr>
          <p:nvPr>
            <p:ph type="sldNum" sz="quarter" idx="10"/>
          </p:nvPr>
        </p:nvSpPr>
        <p:spPr/>
        <p:txBody>
          <a:bodyPr/>
          <a:lstStyle/>
          <a:p>
            <a:fld id="{BD90AF83-0909-4B24-9A66-3DEBD6A42F4F}" type="slidenum">
              <a:rPr lang="ko-KR" altLang="en-US" smtClean="0"/>
              <a:pPr/>
              <a:t>16</a:t>
            </a:fld>
            <a:endParaRPr lang="ko-KR"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950913" y="760413"/>
            <a:ext cx="4933950" cy="3702050"/>
          </a:xfrm>
        </p:spPr>
      </p:sp>
      <p:sp>
        <p:nvSpPr>
          <p:cNvPr id="3" name="슬라이드 노트 개체 틀 2"/>
          <p:cNvSpPr>
            <a:spLocks noGrp="1"/>
          </p:cNvSpPr>
          <p:nvPr>
            <p:ph type="body" idx="1"/>
          </p:nvPr>
        </p:nvSpPr>
        <p:spPr/>
        <p:txBody>
          <a:bodyPr>
            <a:normAutofit/>
          </a:bodyPr>
          <a:lstStyle/>
          <a:p>
            <a:r>
              <a:rPr lang="en-US" altLang="ko-KR" b="1" dirty="0" smtClean="0"/>
              <a:t>I previously showed you that…</a:t>
            </a:r>
          </a:p>
          <a:p>
            <a:r>
              <a:rPr lang="en-US" altLang="ko-KR" b="1" dirty="0" smtClean="0"/>
              <a:t>I will shortly demonstrate that… but I must explain</a:t>
            </a:r>
            <a:r>
              <a:rPr lang="en-US" altLang="ko-KR" b="1" baseline="0" dirty="0" smtClean="0"/>
              <a:t> …</a:t>
            </a:r>
          </a:p>
          <a:p>
            <a:endParaRPr lang="ko-KR" altLang="en-US" dirty="0"/>
          </a:p>
        </p:txBody>
      </p:sp>
      <p:sp>
        <p:nvSpPr>
          <p:cNvPr id="4" name="슬라이드 번호 개체 틀 3"/>
          <p:cNvSpPr>
            <a:spLocks noGrp="1"/>
          </p:cNvSpPr>
          <p:nvPr>
            <p:ph type="sldNum" sz="quarter" idx="10"/>
          </p:nvPr>
        </p:nvSpPr>
        <p:spPr/>
        <p:txBody>
          <a:bodyPr/>
          <a:lstStyle/>
          <a:p>
            <a:fld id="{BD90AF83-0909-4B24-9A66-3DEBD6A42F4F}" type="slidenum">
              <a:rPr lang="ko-KR" altLang="en-US" smtClean="0"/>
              <a:pPr/>
              <a:t>17</a:t>
            </a:fld>
            <a:endParaRPr lang="ko-KR"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950913" y="760413"/>
            <a:ext cx="4933950" cy="3702050"/>
          </a:xfrm>
        </p:spPr>
      </p:sp>
      <p:sp>
        <p:nvSpPr>
          <p:cNvPr id="3" name="슬라이드 노트 개체 틀 2"/>
          <p:cNvSpPr>
            <a:spLocks noGrp="1"/>
          </p:cNvSpPr>
          <p:nvPr>
            <p:ph type="body" idx="1"/>
          </p:nvPr>
        </p:nvSpPr>
        <p:spPr/>
        <p:txBody>
          <a:bodyPr>
            <a:normAutofit/>
          </a:bodyPr>
          <a:lstStyle/>
          <a:p>
            <a:r>
              <a:rPr lang="en-US" altLang="ko-KR" dirty="0" smtClean="0"/>
              <a:t>As video streaming is getting popular</a:t>
            </a:r>
            <a:r>
              <a:rPr lang="en-US" altLang="ko-KR" baseline="0" dirty="0" smtClean="0"/>
              <a:t> and widely used, lots of studies have been published for better video transmission over network, </a:t>
            </a:r>
            <a:r>
              <a:rPr lang="en-US" altLang="ko-KR" b="1" baseline="0" dirty="0" smtClean="0"/>
              <a:t>Rate adaptive video transmission</a:t>
            </a:r>
            <a:r>
              <a:rPr lang="en-US" altLang="ko-KR" baseline="0" dirty="0" smtClean="0"/>
              <a:t> is adjusting video coding rate to network bandwidth. </a:t>
            </a:r>
            <a:r>
              <a:rPr lang="en-US" altLang="ko-KR" b="1" baseline="0" dirty="0" smtClean="0"/>
              <a:t>Scalable Video Coding </a:t>
            </a:r>
            <a:r>
              <a:rPr lang="en-US" altLang="ko-KR" baseline="0" dirty="0" smtClean="0"/>
              <a:t>makes it possible to have temporal spatial scalability and </a:t>
            </a:r>
            <a:r>
              <a:rPr lang="en-US" altLang="ko-KR" b="1" baseline="0" dirty="0" smtClean="0"/>
              <a:t>Intra refresh</a:t>
            </a:r>
            <a:r>
              <a:rPr lang="en-US" altLang="ko-KR" b="0" baseline="0" dirty="0" smtClean="0"/>
              <a:t> changes Intra frame period </a:t>
            </a:r>
            <a:r>
              <a:rPr lang="en-US" altLang="ko-KR" b="1" baseline="0" dirty="0" smtClean="0"/>
              <a:t>Error resilience tools</a:t>
            </a:r>
            <a:r>
              <a:rPr lang="en-US" altLang="ko-KR" b="0" baseline="0" dirty="0" smtClean="0"/>
              <a:t> is to resist network error</a:t>
            </a:r>
          </a:p>
          <a:p>
            <a:r>
              <a:rPr lang="en-US" altLang="ko-KR" b="0" baseline="0" dirty="0" smtClean="0"/>
              <a:t>However there is no tools for simulation to support those idea</a:t>
            </a:r>
            <a:endParaRPr lang="ko-KR" altLang="en-US" b="0" dirty="0"/>
          </a:p>
        </p:txBody>
      </p:sp>
      <p:sp>
        <p:nvSpPr>
          <p:cNvPr id="4" name="슬라이드 번호 개체 틀 3"/>
          <p:cNvSpPr>
            <a:spLocks noGrp="1"/>
          </p:cNvSpPr>
          <p:nvPr>
            <p:ph type="sldNum" sz="quarter" idx="10"/>
          </p:nvPr>
        </p:nvSpPr>
        <p:spPr/>
        <p:txBody>
          <a:bodyPr/>
          <a:lstStyle/>
          <a:p>
            <a:fld id="{BD90AF83-0909-4B24-9A66-3DEBD6A42F4F}" type="slidenum">
              <a:rPr lang="ko-KR" altLang="en-US" smtClean="0"/>
              <a:pPr/>
              <a:t>32</a:t>
            </a:fld>
            <a:endParaRPr lang="ko-KR"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950913" y="760413"/>
            <a:ext cx="4933950" cy="3702050"/>
          </a:xfrm>
        </p:spPr>
      </p:sp>
      <p:sp>
        <p:nvSpPr>
          <p:cNvPr id="3" name="슬라이드 노트 개체 틀 2"/>
          <p:cNvSpPr>
            <a:spLocks noGrp="1"/>
          </p:cNvSpPr>
          <p:nvPr>
            <p:ph type="body" idx="1"/>
          </p:nvPr>
        </p:nvSpPr>
        <p:spPr/>
        <p:txBody>
          <a:bodyPr>
            <a:normAutofit/>
          </a:bodyPr>
          <a:lstStyle/>
          <a:p>
            <a:r>
              <a:rPr lang="en-US" altLang="ko-KR" dirty="0" smtClean="0"/>
              <a:t>As video streaming is getting popular</a:t>
            </a:r>
            <a:r>
              <a:rPr lang="en-US" altLang="ko-KR" baseline="0" dirty="0" smtClean="0"/>
              <a:t> and widely used, lots of studies have been published for better video transmission over network, </a:t>
            </a:r>
            <a:r>
              <a:rPr lang="en-US" altLang="ko-KR" b="1" baseline="0" dirty="0" smtClean="0"/>
              <a:t>Rate adaptive video transmission</a:t>
            </a:r>
            <a:r>
              <a:rPr lang="en-US" altLang="ko-KR" baseline="0" dirty="0" smtClean="0"/>
              <a:t> is adjusting video coding rate to network bandwidth. </a:t>
            </a:r>
            <a:r>
              <a:rPr lang="en-US" altLang="ko-KR" b="1" baseline="0" dirty="0" smtClean="0"/>
              <a:t>Scalable Video Coding </a:t>
            </a:r>
            <a:r>
              <a:rPr lang="en-US" altLang="ko-KR" baseline="0" dirty="0" smtClean="0"/>
              <a:t>makes it possible to have temporal spatial scalability and </a:t>
            </a:r>
            <a:r>
              <a:rPr lang="en-US" altLang="ko-KR" b="1" baseline="0" dirty="0" smtClean="0"/>
              <a:t>Intra refresh</a:t>
            </a:r>
            <a:r>
              <a:rPr lang="en-US" altLang="ko-KR" b="0" baseline="0" dirty="0" smtClean="0"/>
              <a:t> changes Intra frame period </a:t>
            </a:r>
            <a:r>
              <a:rPr lang="en-US" altLang="ko-KR" b="1" baseline="0" dirty="0" smtClean="0"/>
              <a:t>Error resilience tools</a:t>
            </a:r>
            <a:r>
              <a:rPr lang="en-US" altLang="ko-KR" b="0" baseline="0" dirty="0" smtClean="0"/>
              <a:t> is to resist network error</a:t>
            </a:r>
          </a:p>
          <a:p>
            <a:r>
              <a:rPr lang="en-US" altLang="ko-KR" b="0" baseline="0" dirty="0" smtClean="0"/>
              <a:t>However there is no tools for simulation to support those idea</a:t>
            </a:r>
            <a:endParaRPr lang="ko-KR" altLang="en-US" b="0" dirty="0"/>
          </a:p>
        </p:txBody>
      </p:sp>
      <p:sp>
        <p:nvSpPr>
          <p:cNvPr id="4" name="슬라이드 번호 개체 틀 3"/>
          <p:cNvSpPr>
            <a:spLocks noGrp="1"/>
          </p:cNvSpPr>
          <p:nvPr>
            <p:ph type="sldNum" sz="quarter" idx="10"/>
          </p:nvPr>
        </p:nvSpPr>
        <p:spPr/>
        <p:txBody>
          <a:bodyPr/>
          <a:lstStyle/>
          <a:p>
            <a:fld id="{BD90AF83-0909-4B24-9A66-3DEBD6A42F4F}" type="slidenum">
              <a:rPr lang="ko-KR" altLang="en-US" smtClean="0"/>
              <a:pPr/>
              <a:t>33</a:t>
            </a:fld>
            <a:endParaRPr lang="ko-KR"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950913" y="760413"/>
            <a:ext cx="4933950" cy="3702050"/>
          </a:xfrm>
        </p:spPr>
      </p:sp>
      <p:sp>
        <p:nvSpPr>
          <p:cNvPr id="3" name="슬라이드 노트 개체 틀 2"/>
          <p:cNvSpPr>
            <a:spLocks noGrp="1"/>
          </p:cNvSpPr>
          <p:nvPr>
            <p:ph type="body" idx="1"/>
          </p:nvPr>
        </p:nvSpPr>
        <p:spPr/>
        <p:txBody>
          <a:bodyPr>
            <a:normAutofit/>
          </a:bodyPr>
          <a:lstStyle/>
          <a:p>
            <a:r>
              <a:rPr lang="en-US" altLang="ko-KR" dirty="0" smtClean="0"/>
              <a:t>As video streaming is getting popular</a:t>
            </a:r>
            <a:r>
              <a:rPr lang="en-US" altLang="ko-KR" baseline="0" dirty="0" smtClean="0"/>
              <a:t> and widely used, lots of studies have been published for better video transmission over network, </a:t>
            </a:r>
            <a:r>
              <a:rPr lang="en-US" altLang="ko-KR" b="1" baseline="0" dirty="0" smtClean="0"/>
              <a:t>Rate adaptive video transmission</a:t>
            </a:r>
            <a:r>
              <a:rPr lang="en-US" altLang="ko-KR" baseline="0" dirty="0" smtClean="0"/>
              <a:t> is adjusting video coding rate to network bandwidth. </a:t>
            </a:r>
            <a:r>
              <a:rPr lang="en-US" altLang="ko-KR" b="1" baseline="0" dirty="0" smtClean="0"/>
              <a:t>Scalable Video Coding </a:t>
            </a:r>
            <a:r>
              <a:rPr lang="en-US" altLang="ko-KR" baseline="0" dirty="0" smtClean="0"/>
              <a:t>makes it possible to have temporal spatial scalability and </a:t>
            </a:r>
            <a:r>
              <a:rPr lang="en-US" altLang="ko-KR" b="1" baseline="0" dirty="0" smtClean="0"/>
              <a:t>Intra refresh</a:t>
            </a:r>
            <a:r>
              <a:rPr lang="en-US" altLang="ko-KR" b="0" baseline="0" dirty="0" smtClean="0"/>
              <a:t> changes Intra frame period </a:t>
            </a:r>
            <a:r>
              <a:rPr lang="en-US" altLang="ko-KR" b="1" baseline="0" dirty="0" smtClean="0"/>
              <a:t>Error resilience tools</a:t>
            </a:r>
            <a:r>
              <a:rPr lang="en-US" altLang="ko-KR" b="0" baseline="0" dirty="0" smtClean="0"/>
              <a:t> is to resist network error</a:t>
            </a:r>
          </a:p>
          <a:p>
            <a:r>
              <a:rPr lang="en-US" altLang="ko-KR" b="0" baseline="0" dirty="0" smtClean="0"/>
              <a:t>However there is no tools for simulation to support those idea</a:t>
            </a:r>
            <a:endParaRPr lang="ko-KR" altLang="en-US" b="0" dirty="0"/>
          </a:p>
        </p:txBody>
      </p:sp>
      <p:sp>
        <p:nvSpPr>
          <p:cNvPr id="4" name="슬라이드 번호 개체 틀 3"/>
          <p:cNvSpPr>
            <a:spLocks noGrp="1"/>
          </p:cNvSpPr>
          <p:nvPr>
            <p:ph type="sldNum" sz="quarter" idx="10"/>
          </p:nvPr>
        </p:nvSpPr>
        <p:spPr/>
        <p:txBody>
          <a:bodyPr/>
          <a:lstStyle/>
          <a:p>
            <a:fld id="{BD90AF83-0909-4B24-9A66-3DEBD6A42F4F}" type="slidenum">
              <a:rPr lang="ko-KR" altLang="en-US" smtClean="0"/>
              <a:pPr/>
              <a:t>34</a:t>
            </a:fld>
            <a:endParaRPr lang="ko-KR"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950913" y="760413"/>
            <a:ext cx="4933950" cy="3702050"/>
          </a:xfrm>
        </p:spPr>
      </p:sp>
      <p:sp>
        <p:nvSpPr>
          <p:cNvPr id="3" name="슬라이드 노트 개체 틀 2"/>
          <p:cNvSpPr>
            <a:spLocks noGrp="1"/>
          </p:cNvSpPr>
          <p:nvPr>
            <p:ph type="body" idx="1"/>
          </p:nvPr>
        </p:nvSpPr>
        <p:spPr/>
        <p:txBody>
          <a:bodyPr>
            <a:normAutofit/>
          </a:bodyPr>
          <a:lstStyle/>
          <a:p>
            <a:r>
              <a:rPr lang="en-US" altLang="ko-KR" dirty="0" smtClean="0"/>
              <a:t>This talk is about a</a:t>
            </a:r>
            <a:r>
              <a:rPr lang="en-US" altLang="ko-KR" baseline="0" dirty="0" smtClean="0"/>
              <a:t> framework for evaluating video transmissions over wireless networks, There are many researches on  video transmission over wireless networks However, those researches has a common difficulty. That is there is not enough video transmission tools for those researches.</a:t>
            </a:r>
          </a:p>
          <a:p>
            <a:r>
              <a:rPr lang="en-US" altLang="ko-KR" b="0" baseline="0" dirty="0" smtClean="0"/>
              <a:t>I’ll begin by explaining what kinds of researches on video transmission over wireless network and existing frameworks for video transmission so far. then, I will explain the proposed framework for evaluating video transmission over wireless network and show how it effectively supports video and network technologies.</a:t>
            </a:r>
            <a:endParaRPr lang="ko-KR" altLang="en-US" b="0" dirty="0"/>
          </a:p>
        </p:txBody>
      </p:sp>
      <p:sp>
        <p:nvSpPr>
          <p:cNvPr id="4" name="슬라이드 번호 개체 틀 3"/>
          <p:cNvSpPr>
            <a:spLocks noGrp="1"/>
          </p:cNvSpPr>
          <p:nvPr>
            <p:ph type="sldNum" sz="quarter" idx="10"/>
          </p:nvPr>
        </p:nvSpPr>
        <p:spPr/>
        <p:txBody>
          <a:bodyPr/>
          <a:lstStyle/>
          <a:p>
            <a:fld id="{BD90AF83-0909-4B24-9A66-3DEBD6A42F4F}" type="slidenum">
              <a:rPr lang="ko-KR" altLang="en-US" smtClean="0"/>
              <a:pPr/>
              <a:t>2</a:t>
            </a:fld>
            <a:endParaRPr lang="ko-KR"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950913" y="760413"/>
            <a:ext cx="4933950" cy="3702050"/>
          </a:xfrm>
        </p:spPr>
      </p:sp>
      <p:sp>
        <p:nvSpPr>
          <p:cNvPr id="3" name="슬라이드 노트 개체 틀 2"/>
          <p:cNvSpPr>
            <a:spLocks noGrp="1"/>
          </p:cNvSpPr>
          <p:nvPr>
            <p:ph type="body" idx="1"/>
          </p:nvPr>
        </p:nvSpPr>
        <p:spPr/>
        <p:txBody>
          <a:bodyPr>
            <a:normAutofit/>
          </a:bodyPr>
          <a:lstStyle/>
          <a:p>
            <a:r>
              <a:rPr lang="en-US" altLang="ko-KR" dirty="0" smtClean="0"/>
              <a:t>It is not </a:t>
            </a:r>
            <a:r>
              <a:rPr lang="en-US" altLang="ko-KR" dirty="0" err="1" smtClean="0"/>
              <a:t>suprising</a:t>
            </a:r>
            <a:r>
              <a:rPr lang="en-US" altLang="ko-KR" dirty="0" smtClean="0"/>
              <a:t> at all to see many people having</a:t>
            </a:r>
            <a:r>
              <a:rPr lang="en-US" altLang="ko-KR" baseline="0" dirty="0" smtClean="0"/>
              <a:t> smartphone or tablet pc</a:t>
            </a:r>
            <a:endParaRPr lang="en-US" altLang="ko-KR" dirty="0" smtClean="0"/>
          </a:p>
          <a:p>
            <a:r>
              <a:rPr lang="en-US" altLang="ko-KR" dirty="0" smtClean="0"/>
              <a:t>A</a:t>
            </a:r>
            <a:r>
              <a:rPr lang="en-US" altLang="ko-KR" baseline="0" dirty="0" smtClean="0"/>
              <a:t> framework for evaluating video transmissions over a network simulator is needed for following reasons</a:t>
            </a:r>
          </a:p>
          <a:p>
            <a:r>
              <a:rPr lang="en-US" altLang="ko-KR" baseline="0" dirty="0" smtClean="0"/>
              <a:t>through network simulator, inexpensive, flexible and reconfigurable network topologies can be set and many researches on network uses network simulator since abnormal network phenomena can be reproduced and can be fixed. </a:t>
            </a:r>
          </a:p>
          <a:p>
            <a:r>
              <a:rPr lang="en-US" altLang="ko-KR" baseline="0" dirty="0" smtClean="0"/>
              <a:t>it is needed for simulating various networked video researches over wireless network. There are many networked video researches.</a:t>
            </a:r>
          </a:p>
          <a:p>
            <a:r>
              <a:rPr lang="en-US" altLang="ko-KR" baseline="0" dirty="0" smtClean="0"/>
              <a:t>First one is prioritized video transmission, which gives more priority to transmit video traffics</a:t>
            </a:r>
          </a:p>
          <a:p>
            <a:r>
              <a:rPr lang="en-US" altLang="ko-KR" baseline="0" dirty="0" smtClean="0"/>
              <a:t>Second one is rate adaptive video transmission which is a mechanism to send video </a:t>
            </a:r>
            <a:r>
              <a:rPr lang="en-US" altLang="ko-KR" baseline="0" dirty="0" err="1" smtClean="0"/>
              <a:t>tranffic</a:t>
            </a:r>
            <a:r>
              <a:rPr lang="en-US" altLang="ko-KR" baseline="0" dirty="0" smtClean="0"/>
              <a:t> as the network can send as possible</a:t>
            </a:r>
          </a:p>
          <a:p>
            <a:r>
              <a:rPr lang="en-US" altLang="ko-KR" baseline="0" dirty="0" smtClean="0"/>
              <a:t>Last one is error resilience tools which makes video </a:t>
            </a:r>
            <a:r>
              <a:rPr lang="en-US" altLang="ko-KR" baseline="0" dirty="0" err="1" smtClean="0"/>
              <a:t>tranffic</a:t>
            </a:r>
            <a:r>
              <a:rPr lang="en-US" altLang="ko-KR" baseline="0" dirty="0" smtClean="0"/>
              <a:t> more </a:t>
            </a:r>
            <a:r>
              <a:rPr lang="en-US" altLang="ko-KR" baseline="0" dirty="0" err="1" smtClean="0"/>
              <a:t>roburst</a:t>
            </a:r>
            <a:r>
              <a:rPr lang="en-US" altLang="ko-KR" baseline="0" dirty="0" smtClean="0"/>
              <a:t> even there are some errors on network</a:t>
            </a:r>
          </a:p>
          <a:p>
            <a:r>
              <a:rPr lang="en-US" altLang="ko-KR" baseline="0" dirty="0" smtClean="0"/>
              <a:t>I will talk about those technologies in background section</a:t>
            </a:r>
          </a:p>
          <a:p>
            <a:endParaRPr lang="en-US" altLang="ko-KR" baseline="0" dirty="0" smtClean="0"/>
          </a:p>
          <a:p>
            <a:endParaRPr lang="en-US" altLang="ko-KR" baseline="0" dirty="0" smtClean="0"/>
          </a:p>
        </p:txBody>
      </p:sp>
      <p:sp>
        <p:nvSpPr>
          <p:cNvPr id="4" name="슬라이드 번호 개체 틀 3"/>
          <p:cNvSpPr>
            <a:spLocks noGrp="1"/>
          </p:cNvSpPr>
          <p:nvPr>
            <p:ph type="sldNum" sz="quarter" idx="10"/>
          </p:nvPr>
        </p:nvSpPr>
        <p:spPr/>
        <p:txBody>
          <a:bodyPr/>
          <a:lstStyle/>
          <a:p>
            <a:fld id="{BD90AF83-0909-4B24-9A66-3DEBD6A42F4F}" type="slidenum">
              <a:rPr lang="ko-KR" altLang="en-US" smtClean="0"/>
              <a:pPr/>
              <a:t>3</a:t>
            </a:fld>
            <a:endParaRPr lang="ko-KR"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950913" y="760413"/>
            <a:ext cx="4933950" cy="3702050"/>
          </a:xfrm>
        </p:spPr>
      </p:sp>
      <p:sp>
        <p:nvSpPr>
          <p:cNvPr id="3" name="슬라이드 노트 개체 틀 2"/>
          <p:cNvSpPr>
            <a:spLocks noGrp="1"/>
          </p:cNvSpPr>
          <p:nvPr>
            <p:ph type="body" idx="1"/>
          </p:nvPr>
        </p:nvSpPr>
        <p:spPr/>
        <p:txBody>
          <a:bodyPr>
            <a:normAutofit/>
          </a:bodyPr>
          <a:lstStyle/>
          <a:p>
            <a:r>
              <a:rPr lang="en-US" altLang="ko-KR" dirty="0" smtClean="0"/>
              <a:t>A</a:t>
            </a:r>
            <a:r>
              <a:rPr lang="en-US" altLang="ko-KR" baseline="0" dirty="0" smtClean="0"/>
              <a:t> framework for evaluating video transmissions over a network simulator is needed for following reasons</a:t>
            </a:r>
          </a:p>
          <a:p>
            <a:r>
              <a:rPr lang="en-US" altLang="ko-KR" baseline="0" dirty="0" smtClean="0"/>
              <a:t>through network simulator, inexpensive, flexible and reconfigurable network topologies can be set and many researches on network uses network simulator since abnormal network phenomena can be reproduced and can be fixed. </a:t>
            </a:r>
          </a:p>
          <a:p>
            <a:r>
              <a:rPr lang="en-US" altLang="ko-KR" baseline="0" dirty="0" smtClean="0"/>
              <a:t>it is needed for simulating various networked video researches over wireless network. There are many networked video researches.</a:t>
            </a:r>
          </a:p>
          <a:p>
            <a:r>
              <a:rPr lang="en-US" altLang="ko-KR" baseline="0" dirty="0" smtClean="0"/>
              <a:t>First one is prioritized video transmission, which gives more priority to transmit video traffics</a:t>
            </a:r>
          </a:p>
          <a:p>
            <a:r>
              <a:rPr lang="en-US" altLang="ko-KR" baseline="0" dirty="0" smtClean="0"/>
              <a:t>Second one is rate adaptive video transmission which is a mechanism to send video </a:t>
            </a:r>
            <a:r>
              <a:rPr lang="en-US" altLang="ko-KR" baseline="0" dirty="0" err="1" smtClean="0"/>
              <a:t>tranffic</a:t>
            </a:r>
            <a:r>
              <a:rPr lang="en-US" altLang="ko-KR" baseline="0" dirty="0" smtClean="0"/>
              <a:t> as the network can send as possible</a:t>
            </a:r>
          </a:p>
          <a:p>
            <a:r>
              <a:rPr lang="en-US" altLang="ko-KR" baseline="0" dirty="0" smtClean="0"/>
              <a:t>Last one is error resilience tools which makes video </a:t>
            </a:r>
            <a:r>
              <a:rPr lang="en-US" altLang="ko-KR" baseline="0" dirty="0" err="1" smtClean="0"/>
              <a:t>tranffic</a:t>
            </a:r>
            <a:r>
              <a:rPr lang="en-US" altLang="ko-KR" baseline="0" dirty="0" smtClean="0"/>
              <a:t> more </a:t>
            </a:r>
            <a:r>
              <a:rPr lang="en-US" altLang="ko-KR" baseline="0" dirty="0" err="1" smtClean="0"/>
              <a:t>roburst</a:t>
            </a:r>
            <a:r>
              <a:rPr lang="en-US" altLang="ko-KR" baseline="0" dirty="0" smtClean="0"/>
              <a:t> even there are some errors on network</a:t>
            </a:r>
          </a:p>
          <a:p>
            <a:r>
              <a:rPr lang="en-US" altLang="ko-KR" baseline="0" dirty="0" smtClean="0"/>
              <a:t>I will talk about those technologies in background section</a:t>
            </a:r>
          </a:p>
          <a:p>
            <a:endParaRPr lang="en-US" altLang="ko-KR" baseline="0" dirty="0" smtClean="0"/>
          </a:p>
          <a:p>
            <a:endParaRPr lang="en-US" altLang="ko-KR" baseline="0" dirty="0" smtClean="0"/>
          </a:p>
        </p:txBody>
      </p:sp>
      <p:sp>
        <p:nvSpPr>
          <p:cNvPr id="4" name="슬라이드 번호 개체 틀 3"/>
          <p:cNvSpPr>
            <a:spLocks noGrp="1"/>
          </p:cNvSpPr>
          <p:nvPr>
            <p:ph type="sldNum" sz="quarter" idx="10"/>
          </p:nvPr>
        </p:nvSpPr>
        <p:spPr/>
        <p:txBody>
          <a:bodyPr/>
          <a:lstStyle/>
          <a:p>
            <a:fld id="{BD90AF83-0909-4B24-9A66-3DEBD6A42F4F}" type="slidenum">
              <a:rPr lang="ko-KR" altLang="en-US" smtClean="0"/>
              <a:pPr/>
              <a:t>4</a:t>
            </a:fld>
            <a:endParaRPr lang="ko-KR"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950913" y="760413"/>
            <a:ext cx="4933950" cy="3702050"/>
          </a:xfrm>
        </p:spPr>
      </p:sp>
      <p:sp>
        <p:nvSpPr>
          <p:cNvPr id="3" name="슬라이드 노트 개체 틀 2"/>
          <p:cNvSpPr>
            <a:spLocks noGrp="1"/>
          </p:cNvSpPr>
          <p:nvPr>
            <p:ph type="body" idx="1"/>
          </p:nvPr>
        </p:nvSpPr>
        <p:spPr/>
        <p:txBody>
          <a:bodyPr>
            <a:normAutofit/>
          </a:bodyPr>
          <a:lstStyle/>
          <a:p>
            <a:r>
              <a:rPr lang="en-US" altLang="ko-KR" dirty="0" smtClean="0"/>
              <a:t>There are two widely</a:t>
            </a:r>
            <a:r>
              <a:rPr lang="en-US" altLang="ko-KR" baseline="0" dirty="0" smtClean="0"/>
              <a:t> used frameworks one is </a:t>
            </a:r>
            <a:r>
              <a:rPr lang="en-US" altLang="ko-KR" baseline="0" dirty="0" err="1" smtClean="0"/>
              <a:t>evalvid</a:t>
            </a:r>
            <a:r>
              <a:rPr lang="en-US" altLang="ko-KR" baseline="0" dirty="0" smtClean="0"/>
              <a:t> and another is </a:t>
            </a:r>
            <a:r>
              <a:rPr lang="en-US" altLang="ko-KR" baseline="0" dirty="0" err="1" smtClean="0"/>
              <a:t>evalvid-ra</a:t>
            </a:r>
            <a:endParaRPr lang="en-US" altLang="ko-KR" baseline="0" dirty="0" smtClean="0"/>
          </a:p>
          <a:p>
            <a:r>
              <a:rPr lang="en-US" altLang="ko-KR" b="0" baseline="0" dirty="0" err="1" smtClean="0"/>
              <a:t>Evavid</a:t>
            </a:r>
            <a:r>
              <a:rPr lang="en-US" altLang="ko-KR" b="0" baseline="0" dirty="0" smtClean="0"/>
              <a:t> </a:t>
            </a:r>
          </a:p>
        </p:txBody>
      </p:sp>
      <p:sp>
        <p:nvSpPr>
          <p:cNvPr id="4" name="슬라이드 번호 개체 틀 3"/>
          <p:cNvSpPr>
            <a:spLocks noGrp="1"/>
          </p:cNvSpPr>
          <p:nvPr>
            <p:ph type="sldNum" sz="quarter" idx="10"/>
          </p:nvPr>
        </p:nvSpPr>
        <p:spPr/>
        <p:txBody>
          <a:bodyPr/>
          <a:lstStyle/>
          <a:p>
            <a:fld id="{BD90AF83-0909-4B24-9A66-3DEBD6A42F4F}" type="slidenum">
              <a:rPr lang="ko-KR" altLang="en-US" smtClean="0"/>
              <a:pPr/>
              <a:t>6</a:t>
            </a:fld>
            <a:endParaRPr lang="ko-KR"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950913" y="760413"/>
            <a:ext cx="4933950" cy="3702050"/>
          </a:xfrm>
        </p:spPr>
      </p:sp>
      <p:sp>
        <p:nvSpPr>
          <p:cNvPr id="3" name="슬라이드 노트 개체 틀 2"/>
          <p:cNvSpPr>
            <a:spLocks noGrp="1"/>
          </p:cNvSpPr>
          <p:nvPr>
            <p:ph type="body" idx="1"/>
          </p:nvPr>
        </p:nvSpPr>
        <p:spPr/>
        <p:txBody>
          <a:bodyPr>
            <a:normAutofit/>
          </a:bodyPr>
          <a:lstStyle/>
          <a:p>
            <a:r>
              <a:rPr lang="en-US" altLang="ko-KR" dirty="0" smtClean="0"/>
              <a:t>There are two widely</a:t>
            </a:r>
            <a:r>
              <a:rPr lang="en-US" altLang="ko-KR" baseline="0" dirty="0" smtClean="0"/>
              <a:t> used frameworks one is </a:t>
            </a:r>
            <a:r>
              <a:rPr lang="en-US" altLang="ko-KR" baseline="0" dirty="0" err="1" smtClean="0"/>
              <a:t>evalvid</a:t>
            </a:r>
            <a:r>
              <a:rPr lang="en-US" altLang="ko-KR" baseline="0" dirty="0" smtClean="0"/>
              <a:t> and another is </a:t>
            </a:r>
            <a:r>
              <a:rPr lang="en-US" altLang="ko-KR" baseline="0" dirty="0" err="1" smtClean="0"/>
              <a:t>evalvid-ra</a:t>
            </a:r>
            <a:endParaRPr lang="en-US" altLang="ko-KR" baseline="0" dirty="0" smtClean="0"/>
          </a:p>
          <a:p>
            <a:r>
              <a:rPr lang="en-US" altLang="ko-KR" b="0" baseline="0" dirty="0" err="1" smtClean="0"/>
              <a:t>Evavid</a:t>
            </a:r>
            <a:r>
              <a:rPr lang="en-US" altLang="ko-KR" b="0" baseline="0" dirty="0" smtClean="0"/>
              <a:t> </a:t>
            </a:r>
          </a:p>
        </p:txBody>
      </p:sp>
      <p:sp>
        <p:nvSpPr>
          <p:cNvPr id="4" name="슬라이드 번호 개체 틀 3"/>
          <p:cNvSpPr>
            <a:spLocks noGrp="1"/>
          </p:cNvSpPr>
          <p:nvPr>
            <p:ph type="sldNum" sz="quarter" idx="10"/>
          </p:nvPr>
        </p:nvSpPr>
        <p:spPr/>
        <p:txBody>
          <a:bodyPr/>
          <a:lstStyle/>
          <a:p>
            <a:fld id="{BD90AF83-0909-4B24-9A66-3DEBD6A42F4F}" type="slidenum">
              <a:rPr lang="ko-KR" altLang="en-US" smtClean="0"/>
              <a:pPr/>
              <a:t>7</a:t>
            </a:fld>
            <a:endParaRPr lang="ko-KR"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950913" y="760413"/>
            <a:ext cx="4933950" cy="3702050"/>
          </a:xfrm>
        </p:spPr>
      </p:sp>
      <p:sp>
        <p:nvSpPr>
          <p:cNvPr id="3" name="슬라이드 노트 개체 틀 2"/>
          <p:cNvSpPr>
            <a:spLocks noGrp="1"/>
          </p:cNvSpPr>
          <p:nvPr>
            <p:ph type="body" idx="1"/>
          </p:nvPr>
        </p:nvSpPr>
        <p:spPr/>
        <p:txBody>
          <a:bodyPr>
            <a:normAutofit/>
          </a:bodyPr>
          <a:lstStyle/>
          <a:p>
            <a:endParaRPr lang="ko-KR" altLang="en-US" b="0" dirty="0"/>
          </a:p>
        </p:txBody>
      </p:sp>
      <p:sp>
        <p:nvSpPr>
          <p:cNvPr id="4" name="슬라이드 번호 개체 틀 3"/>
          <p:cNvSpPr>
            <a:spLocks noGrp="1"/>
          </p:cNvSpPr>
          <p:nvPr>
            <p:ph type="sldNum" sz="quarter" idx="10"/>
          </p:nvPr>
        </p:nvSpPr>
        <p:spPr/>
        <p:txBody>
          <a:bodyPr/>
          <a:lstStyle/>
          <a:p>
            <a:fld id="{BD90AF83-0909-4B24-9A66-3DEBD6A42F4F}" type="slidenum">
              <a:rPr lang="ko-KR" altLang="en-US" smtClean="0"/>
              <a:pPr/>
              <a:t>8</a:t>
            </a:fld>
            <a:endParaRPr lang="ko-KR"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950913" y="760413"/>
            <a:ext cx="4933950" cy="3702050"/>
          </a:xfrm>
        </p:spPr>
      </p:sp>
      <p:sp>
        <p:nvSpPr>
          <p:cNvPr id="3" name="슬라이드 노트 개체 틀 2"/>
          <p:cNvSpPr>
            <a:spLocks noGrp="1"/>
          </p:cNvSpPr>
          <p:nvPr>
            <p:ph type="body" idx="1"/>
          </p:nvPr>
        </p:nvSpPr>
        <p:spPr/>
        <p:txBody>
          <a:bodyPr>
            <a:normAutofit/>
          </a:bodyPr>
          <a:lstStyle/>
          <a:p>
            <a:r>
              <a:rPr lang="en-US" altLang="ko-KR" dirty="0" smtClean="0"/>
              <a:t>There are two widely</a:t>
            </a:r>
            <a:r>
              <a:rPr lang="en-US" altLang="ko-KR" baseline="0" dirty="0" smtClean="0"/>
              <a:t> used frameworks one is </a:t>
            </a:r>
            <a:r>
              <a:rPr lang="en-US" altLang="ko-KR" baseline="0" dirty="0" err="1" smtClean="0"/>
              <a:t>evalvid</a:t>
            </a:r>
            <a:r>
              <a:rPr lang="en-US" altLang="ko-KR" baseline="0" dirty="0" smtClean="0"/>
              <a:t> and another is </a:t>
            </a:r>
            <a:r>
              <a:rPr lang="en-US" altLang="ko-KR" baseline="0" dirty="0" err="1" smtClean="0"/>
              <a:t>evalvid-ra</a:t>
            </a:r>
            <a:endParaRPr lang="en-US" altLang="ko-KR" baseline="0" dirty="0" smtClean="0"/>
          </a:p>
          <a:p>
            <a:r>
              <a:rPr lang="en-US" altLang="ko-KR" b="0" baseline="0" dirty="0" err="1" smtClean="0"/>
              <a:t>Evavid</a:t>
            </a:r>
            <a:r>
              <a:rPr lang="en-US" altLang="ko-KR" b="0" baseline="0" dirty="0" smtClean="0"/>
              <a:t> </a:t>
            </a:r>
          </a:p>
        </p:txBody>
      </p:sp>
      <p:sp>
        <p:nvSpPr>
          <p:cNvPr id="4" name="슬라이드 번호 개체 틀 3"/>
          <p:cNvSpPr>
            <a:spLocks noGrp="1"/>
          </p:cNvSpPr>
          <p:nvPr>
            <p:ph type="sldNum" sz="quarter" idx="10"/>
          </p:nvPr>
        </p:nvSpPr>
        <p:spPr/>
        <p:txBody>
          <a:bodyPr/>
          <a:lstStyle/>
          <a:p>
            <a:fld id="{BD90AF83-0909-4B24-9A66-3DEBD6A42F4F}" type="slidenum">
              <a:rPr lang="ko-KR" altLang="en-US" smtClean="0"/>
              <a:pPr/>
              <a:t>9</a:t>
            </a:fld>
            <a:endParaRPr lang="ko-KR"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950913" y="760413"/>
            <a:ext cx="4933950" cy="3702050"/>
          </a:xfrm>
        </p:spPr>
      </p:sp>
      <p:sp>
        <p:nvSpPr>
          <p:cNvPr id="3" name="슬라이드 노트 개체 틀 2"/>
          <p:cNvSpPr>
            <a:spLocks noGrp="1"/>
          </p:cNvSpPr>
          <p:nvPr>
            <p:ph type="body" idx="1"/>
          </p:nvPr>
        </p:nvSpPr>
        <p:spPr/>
        <p:txBody>
          <a:bodyPr>
            <a:normAutofit/>
          </a:bodyPr>
          <a:lstStyle/>
          <a:p>
            <a:r>
              <a:rPr lang="en-US" altLang="ko-KR" b="0" dirty="0" smtClean="0"/>
              <a:t>Here is a concept</a:t>
            </a:r>
            <a:r>
              <a:rPr lang="en-US" altLang="ko-KR" b="0" baseline="0" dirty="0" smtClean="0"/>
              <a:t> of our proposed work video source </a:t>
            </a:r>
          </a:p>
          <a:p>
            <a:endParaRPr lang="en-US" altLang="ko-KR" b="1" dirty="0" smtClean="0"/>
          </a:p>
          <a:p>
            <a:endParaRPr lang="ko-KR" altLang="en-US" dirty="0"/>
          </a:p>
        </p:txBody>
      </p:sp>
      <p:sp>
        <p:nvSpPr>
          <p:cNvPr id="4" name="슬라이드 번호 개체 틀 3"/>
          <p:cNvSpPr>
            <a:spLocks noGrp="1"/>
          </p:cNvSpPr>
          <p:nvPr>
            <p:ph type="sldNum" sz="quarter" idx="10"/>
          </p:nvPr>
        </p:nvSpPr>
        <p:spPr/>
        <p:txBody>
          <a:bodyPr/>
          <a:lstStyle/>
          <a:p>
            <a:fld id="{BD90AF83-0909-4B24-9A66-3DEBD6A42F4F}" type="slidenum">
              <a:rPr lang="ko-KR" altLang="en-US" smtClean="0"/>
              <a:pPr/>
              <a:t>10</a:t>
            </a:fld>
            <a:endParaRPr lang="ko-KR" alt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제목 슬라이드">
    <p:bg bwMode="gray">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11267" name="Rectangle 5"/>
          <p:cNvSpPr>
            <a:spLocks noChangeArrowheads="1"/>
          </p:cNvSpPr>
          <p:nvPr/>
        </p:nvSpPr>
        <p:spPr bwMode="gray">
          <a:xfrm>
            <a:off x="2162175" y="6408738"/>
            <a:ext cx="4784725" cy="247650"/>
          </a:xfrm>
          <a:prstGeom prst="rect">
            <a:avLst/>
          </a:prstGeom>
          <a:noFill/>
          <a:ln w="9525">
            <a:noFill/>
            <a:miter lim="800000"/>
            <a:headEnd/>
            <a:tailEnd/>
          </a:ln>
        </p:spPr>
        <p:txBody>
          <a:bodyPr/>
          <a:lstStyle/>
          <a:p>
            <a:pPr algn="ctr"/>
            <a:endParaRPr lang="ko-KR" sz="1000" noProof="1"/>
          </a:p>
        </p:txBody>
      </p:sp>
      <p:sp>
        <p:nvSpPr>
          <p:cNvPr id="11269" name="Rectangle 10"/>
          <p:cNvSpPr>
            <a:spLocks noGrp="1" noChangeArrowheads="1"/>
          </p:cNvSpPr>
          <p:nvPr>
            <p:ph type="ftr" sz="quarter" idx="3"/>
          </p:nvPr>
        </p:nvSpPr>
        <p:spPr>
          <a:xfrm>
            <a:off x="3124200" y="6245225"/>
            <a:ext cx="2895600" cy="476250"/>
          </a:xfrm>
        </p:spPr>
        <p:txBody>
          <a:bodyPr/>
          <a:lstStyle>
            <a:lvl1pPr>
              <a:defRPr/>
            </a:lvl1pPr>
          </a:lstStyle>
          <a:p>
            <a:endParaRPr lang="ko-KR" altLang="en-US"/>
          </a:p>
        </p:txBody>
      </p:sp>
      <p:pic>
        <p:nvPicPr>
          <p:cNvPr id="3175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75" y="3433763"/>
            <a:ext cx="9151938" cy="25717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31754" name="Rectangle 7"/>
          <p:cNvSpPr>
            <a:spLocks noGrp="1" noChangeArrowheads="1"/>
          </p:cNvSpPr>
          <p:nvPr>
            <p:ph type="ctrTitle"/>
          </p:nvPr>
        </p:nvSpPr>
        <p:spPr>
          <a:xfrm>
            <a:off x="863600" y="3930650"/>
            <a:ext cx="7485063" cy="960438"/>
          </a:xfrm>
        </p:spPr>
        <p:txBody>
          <a:bodyPr anchor="t"/>
          <a:lstStyle>
            <a:lvl1pPr>
              <a:defRPr sz="3200" smtClean="0">
                <a:solidFill>
                  <a:schemeClr val="tx1"/>
                </a:solidFill>
              </a:defRPr>
            </a:lvl1pPr>
          </a:lstStyle>
          <a:p>
            <a:pPr lvl="0"/>
            <a:r>
              <a:rPr lang="ko-KR" altLang="en-US" noProof="0" smtClean="0"/>
              <a:t>마스터 제목 스타일 편집</a:t>
            </a:r>
            <a:endParaRPr lang="de-DE" noProof="0" smtClean="0"/>
          </a:p>
        </p:txBody>
      </p:sp>
      <p:sp>
        <p:nvSpPr>
          <p:cNvPr id="31755" name="Rectangle 12"/>
          <p:cNvSpPr>
            <a:spLocks noGrp="1" noChangeArrowheads="1"/>
          </p:cNvSpPr>
          <p:nvPr>
            <p:ph type="subTitle" idx="1"/>
          </p:nvPr>
        </p:nvSpPr>
        <p:spPr>
          <a:xfrm>
            <a:off x="863600" y="5122863"/>
            <a:ext cx="7510463" cy="800100"/>
          </a:xfrm>
        </p:spPr>
        <p:txBody>
          <a:bodyPr/>
          <a:lstStyle>
            <a:lvl1pPr marL="0" indent="0">
              <a:buFont typeface="Wingdings" pitchFamily="2" charset="2"/>
              <a:buNone/>
              <a:defRPr sz="2200" b="0" smtClean="0">
                <a:solidFill>
                  <a:srgbClr val="000000"/>
                </a:solidFill>
              </a:defRPr>
            </a:lvl1pPr>
          </a:lstStyle>
          <a:p>
            <a:pPr lvl="0"/>
            <a:r>
              <a:rPr lang="ko-KR" altLang="en-US" noProof="0" smtClean="0"/>
              <a:t>마스터 부제목 스타일 편집</a:t>
            </a:r>
            <a:endParaRPr lang="de-DE" noProof="0" smtClean="0"/>
          </a:p>
        </p:txBody>
      </p:sp>
    </p:spTree>
  </p:cSld>
  <p:clrMapOvr>
    <a:masterClrMapping/>
  </p:clrMapOvr>
  <p:transition spd="med">
    <p:fade/>
  </p:transition>
  <p:timing>
    <p:tnLst>
      <p:par>
        <p:cTn id="1" dur="indefinite" restart="never" nodeType="tmRoot"/>
      </p:par>
    </p:tnLst>
  </p:timing>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ko-KR" altLang="en-US" smtClean="0"/>
              <a:t>마스터 제목 스타일 편집</a:t>
            </a:r>
            <a:endParaRPr lang="de-DE"/>
          </a:p>
        </p:txBody>
      </p:sp>
      <p:sp>
        <p:nvSpPr>
          <p:cNvPr id="3" name="Vertikaler Textplatzhalter 2"/>
          <p:cNvSpPr>
            <a:spLocks noGrp="1"/>
          </p:cNvSpPr>
          <p:nvPr>
            <p:ph type="body" orient="vert" idx="1"/>
          </p:nvPr>
        </p:nvSpPr>
        <p:spPr/>
        <p:txBody>
          <a:bodyPr vert="eaVert"/>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de-DE"/>
          </a:p>
        </p:txBody>
      </p:sp>
      <p:sp>
        <p:nvSpPr>
          <p:cNvPr id="4" name="Rectangle 10"/>
          <p:cNvSpPr>
            <a:spLocks noGrp="1" noChangeArrowheads="1"/>
          </p:cNvSpPr>
          <p:nvPr>
            <p:ph type="ftr" sz="quarter" idx="10"/>
          </p:nvPr>
        </p:nvSpPr>
        <p:spPr>
          <a:ln/>
        </p:spPr>
        <p:txBody>
          <a:bodyPr/>
          <a:lstStyle>
            <a:lvl1pPr>
              <a:defRPr/>
            </a:lvl1pPr>
          </a:lstStyle>
          <a:p>
            <a:endParaRPr lang="ko-KR" altLang="en-US"/>
          </a:p>
        </p:txBody>
      </p:sp>
    </p:spTree>
    <p:extLst>
      <p:ext uri="{BB962C8B-B14F-4D97-AF65-F5344CB8AC3E}">
        <p14:creationId xmlns:p14="http://schemas.microsoft.com/office/powerpoint/2010/main" val="277353669"/>
      </p:ext>
    </p:extLst>
  </p:cSld>
  <p:clrMapOvr>
    <a:masterClrMapping/>
  </p:clrMapOvr>
  <p:transition spd="med">
    <p:fade/>
  </p:transition>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6708775" y="119063"/>
            <a:ext cx="2130425" cy="5886450"/>
          </a:xfrm>
        </p:spPr>
        <p:txBody>
          <a:bodyPr vert="eaVert"/>
          <a:lstStyle/>
          <a:p>
            <a:r>
              <a:rPr lang="ko-KR" altLang="en-US" smtClean="0"/>
              <a:t>마스터 제목 스타일 편집</a:t>
            </a:r>
            <a:endParaRPr lang="de-DE"/>
          </a:p>
        </p:txBody>
      </p:sp>
      <p:sp>
        <p:nvSpPr>
          <p:cNvPr id="3" name="Vertikaler Textplatzhalter 2"/>
          <p:cNvSpPr>
            <a:spLocks noGrp="1"/>
          </p:cNvSpPr>
          <p:nvPr>
            <p:ph type="body" orient="vert" idx="1"/>
          </p:nvPr>
        </p:nvSpPr>
        <p:spPr>
          <a:xfrm>
            <a:off x="314325" y="119063"/>
            <a:ext cx="6242050" cy="5886450"/>
          </a:xfrm>
        </p:spPr>
        <p:txBody>
          <a:bodyPr vert="eaVert"/>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de-DE"/>
          </a:p>
        </p:txBody>
      </p:sp>
      <p:sp>
        <p:nvSpPr>
          <p:cNvPr id="4" name="Rectangle 10"/>
          <p:cNvSpPr>
            <a:spLocks noGrp="1" noChangeArrowheads="1"/>
          </p:cNvSpPr>
          <p:nvPr>
            <p:ph type="ftr" sz="quarter" idx="10"/>
          </p:nvPr>
        </p:nvSpPr>
        <p:spPr>
          <a:ln/>
        </p:spPr>
        <p:txBody>
          <a:bodyPr/>
          <a:lstStyle>
            <a:lvl1pPr>
              <a:defRPr/>
            </a:lvl1pPr>
          </a:lstStyle>
          <a:p>
            <a:endParaRPr lang="ko-KR" altLang="en-US"/>
          </a:p>
        </p:txBody>
      </p:sp>
    </p:spTree>
    <p:extLst>
      <p:ext uri="{BB962C8B-B14F-4D97-AF65-F5344CB8AC3E}">
        <p14:creationId xmlns:p14="http://schemas.microsoft.com/office/powerpoint/2010/main" val="2104404518"/>
      </p:ext>
    </p:extLst>
  </p:cSld>
  <p:clrMapOvr>
    <a:masterClrMapping/>
  </p:clrMapOvr>
  <p:transition spd="med">
    <p:fade/>
  </p:transition>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ko-KR" altLang="en-US" smtClean="0"/>
              <a:t>마스터 제목 스타일 편집</a:t>
            </a:r>
            <a:endParaRPr lang="de-DE"/>
          </a:p>
        </p:txBody>
      </p:sp>
      <p:sp>
        <p:nvSpPr>
          <p:cNvPr id="3" name="Inhaltsplatzhalter 2"/>
          <p:cNvSpPr>
            <a:spLocks noGrp="1"/>
          </p:cNvSpPr>
          <p:nvPr>
            <p:ph idx="1"/>
          </p:nvPr>
        </p:nvSpPr>
        <p:spPr/>
        <p:txBody>
          <a:body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de-DE"/>
          </a:p>
        </p:txBody>
      </p:sp>
      <p:sp>
        <p:nvSpPr>
          <p:cNvPr id="4" name="Rectangle 10"/>
          <p:cNvSpPr>
            <a:spLocks noGrp="1" noChangeArrowheads="1"/>
          </p:cNvSpPr>
          <p:nvPr>
            <p:ph type="ftr" sz="quarter" idx="10"/>
          </p:nvPr>
        </p:nvSpPr>
        <p:spPr>
          <a:ln/>
        </p:spPr>
        <p:txBody>
          <a:bodyPr/>
          <a:lstStyle>
            <a:lvl1pPr>
              <a:defRPr/>
            </a:lvl1pPr>
          </a:lstStyle>
          <a:p>
            <a:endParaRPr lang="ko-KR" altLang="en-US"/>
          </a:p>
        </p:txBody>
      </p:sp>
      <p:pic>
        <p:nvPicPr>
          <p:cNvPr id="5"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3175" y="908720"/>
            <a:ext cx="9151938" cy="547260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76514127"/>
      </p:ext>
    </p:extLst>
  </p:cSld>
  <p:clrMapOvr>
    <a:masterClrMapping/>
  </p:clrMapOvr>
  <p:transition spd="med">
    <p:fade/>
  </p:transition>
  <p:timing>
    <p:tnLst>
      <p:par>
        <p:cTn id="1" dur="indefinite" restart="never" nodeType="tmRoot"/>
      </p:par>
    </p:tnLst>
  </p:timing>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722313" y="4406900"/>
            <a:ext cx="7772400" cy="1362075"/>
          </a:xfrm>
        </p:spPr>
        <p:txBody>
          <a:bodyPr anchor="t"/>
          <a:lstStyle>
            <a:lvl1pPr algn="l">
              <a:defRPr sz="4000" b="1" cap="all"/>
            </a:lvl1pPr>
          </a:lstStyle>
          <a:p>
            <a:r>
              <a:rPr lang="ko-KR" altLang="en-US" smtClean="0"/>
              <a:t>마스터 제목 스타일 편집</a:t>
            </a:r>
            <a:endParaRPr lang="de-DE"/>
          </a:p>
        </p:txBody>
      </p:sp>
      <p:sp>
        <p:nvSpPr>
          <p:cNvPr id="3" name="Textplatzhalt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ko-KR" altLang="en-US" smtClean="0"/>
              <a:t>마스터 텍스트 스타일을 편집합니다</a:t>
            </a:r>
          </a:p>
        </p:txBody>
      </p:sp>
      <p:sp>
        <p:nvSpPr>
          <p:cNvPr id="4" name="Rectangle 10"/>
          <p:cNvSpPr>
            <a:spLocks noGrp="1" noChangeArrowheads="1"/>
          </p:cNvSpPr>
          <p:nvPr>
            <p:ph type="ftr" sz="quarter" idx="10"/>
          </p:nvPr>
        </p:nvSpPr>
        <p:spPr>
          <a:ln/>
        </p:spPr>
        <p:txBody>
          <a:bodyPr/>
          <a:lstStyle>
            <a:lvl1pPr>
              <a:defRPr/>
            </a:lvl1pPr>
          </a:lstStyle>
          <a:p>
            <a:endParaRPr lang="ko-KR" altLang="en-US"/>
          </a:p>
        </p:txBody>
      </p:sp>
    </p:spTree>
    <p:extLst>
      <p:ext uri="{BB962C8B-B14F-4D97-AF65-F5344CB8AC3E}">
        <p14:creationId xmlns:p14="http://schemas.microsoft.com/office/powerpoint/2010/main" val="2582741999"/>
      </p:ext>
    </p:extLst>
  </p:cSld>
  <p:clrMapOvr>
    <a:masterClrMapping/>
  </p:clrMapOvr>
  <p:transition spd="med">
    <p:fade/>
  </p:transition>
  <p:timing>
    <p:tnLst>
      <p:par>
        <p:cTn id="1" dur="indefinite" restart="never" nodeType="tmRoot"/>
      </p:par>
    </p:tnLst>
  </p:timing>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ko-KR" altLang="en-US" smtClean="0"/>
              <a:t>마스터 제목 스타일 편집</a:t>
            </a:r>
            <a:endParaRPr lang="de-DE"/>
          </a:p>
        </p:txBody>
      </p:sp>
      <p:sp>
        <p:nvSpPr>
          <p:cNvPr id="3" name="Inhaltsplatzhalter 2"/>
          <p:cNvSpPr>
            <a:spLocks noGrp="1"/>
          </p:cNvSpPr>
          <p:nvPr>
            <p:ph sz="half" idx="1"/>
          </p:nvPr>
        </p:nvSpPr>
        <p:spPr>
          <a:xfrm>
            <a:off x="314325" y="1614488"/>
            <a:ext cx="4186238" cy="4391025"/>
          </a:xfrm>
        </p:spPr>
        <p:txBody>
          <a:bodyPr/>
          <a:lstStyle>
            <a:lvl1pPr>
              <a:defRPr sz="2800"/>
            </a:lvl1pPr>
            <a:lvl2pPr>
              <a:defRPr sz="2400"/>
            </a:lvl2pPr>
            <a:lvl3pPr marL="561975" indent="-179388">
              <a:buFont typeface="Arial" pitchFamily="34" charset="0"/>
              <a:buChar char="•"/>
              <a:defRPr sz="2000"/>
            </a:lvl3pPr>
            <a:lvl4pPr marL="768350" indent="-204788">
              <a:buFont typeface="Wingdings" pitchFamily="2" charset="2"/>
              <a:buChar char="Ø"/>
              <a:defRPr sz="1800"/>
            </a:lvl4pPr>
            <a:lvl5pPr>
              <a:defRPr sz="1800"/>
            </a:lvl5pPr>
            <a:lvl6pPr>
              <a:defRPr sz="1800"/>
            </a:lvl6pPr>
            <a:lvl7pPr>
              <a:defRPr sz="1800"/>
            </a:lvl7pPr>
            <a:lvl8pPr>
              <a:defRPr sz="1800"/>
            </a:lvl8pPr>
            <a:lvl9pPr>
              <a:defRPr sz="1800"/>
            </a:lvl9pPr>
          </a:lstStyle>
          <a:p>
            <a:pPr lvl="0"/>
            <a:r>
              <a:rPr lang="ko-KR" altLang="en-US" dirty="0" smtClean="0"/>
              <a:t>마스터 텍스트 스타일을 편집합니다</a:t>
            </a:r>
          </a:p>
          <a:p>
            <a:pPr lvl="1"/>
            <a:r>
              <a:rPr lang="ko-KR" altLang="en-US" dirty="0" smtClean="0"/>
              <a:t>둘째 수준</a:t>
            </a:r>
          </a:p>
          <a:p>
            <a:pPr lvl="2"/>
            <a:r>
              <a:rPr lang="ko-KR" altLang="en-US" dirty="0" smtClean="0"/>
              <a:t>셋째 수준</a:t>
            </a:r>
          </a:p>
          <a:p>
            <a:pPr lvl="3"/>
            <a:r>
              <a:rPr lang="ko-KR" altLang="en-US" dirty="0" smtClean="0"/>
              <a:t>넷째 수준</a:t>
            </a:r>
          </a:p>
          <a:p>
            <a:pPr lvl="4"/>
            <a:r>
              <a:rPr lang="ko-KR" altLang="en-US" dirty="0" smtClean="0"/>
              <a:t>다섯째 수준</a:t>
            </a:r>
            <a:endParaRPr lang="de-DE" dirty="0"/>
          </a:p>
        </p:txBody>
      </p:sp>
      <p:sp>
        <p:nvSpPr>
          <p:cNvPr id="4" name="Inhaltsplatzhalter 3"/>
          <p:cNvSpPr>
            <a:spLocks noGrp="1"/>
          </p:cNvSpPr>
          <p:nvPr>
            <p:ph sz="half" idx="2"/>
          </p:nvPr>
        </p:nvSpPr>
        <p:spPr>
          <a:xfrm>
            <a:off x="4652963" y="1614488"/>
            <a:ext cx="4186237" cy="4391025"/>
          </a:xfrm>
        </p:spPr>
        <p:txBody>
          <a:bodyPr/>
          <a:lstStyle>
            <a:lvl1pPr>
              <a:defRPr sz="2800"/>
            </a:lvl1pPr>
            <a:lvl2pPr>
              <a:defRPr sz="2400"/>
            </a:lvl2pPr>
            <a:lvl3pPr marL="561975" indent="-179388">
              <a:buFont typeface="Arial" pitchFamily="34" charset="0"/>
              <a:buChar char="•"/>
              <a:defRPr sz="2000"/>
            </a:lvl3pPr>
            <a:lvl4pPr marL="849312" indent="-285750">
              <a:buFont typeface="Wingdings" pitchFamily="2" charset="2"/>
              <a:buChar char="Ø"/>
              <a:defRPr sz="1800"/>
            </a:lvl4pPr>
            <a:lvl5pPr>
              <a:defRPr sz="1800"/>
            </a:lvl5pPr>
            <a:lvl6pPr>
              <a:defRPr sz="1800"/>
            </a:lvl6pPr>
            <a:lvl7pPr>
              <a:defRPr sz="1800"/>
            </a:lvl7pPr>
            <a:lvl8pPr>
              <a:defRPr sz="1800"/>
            </a:lvl8pPr>
            <a:lvl9pPr>
              <a:defRPr sz="1800"/>
            </a:lvl9pPr>
          </a:lstStyle>
          <a:p>
            <a:pPr lvl="0"/>
            <a:r>
              <a:rPr lang="ko-KR" altLang="en-US" dirty="0" smtClean="0"/>
              <a:t>마스터 텍스트 스타일을 편집합니다</a:t>
            </a:r>
          </a:p>
          <a:p>
            <a:pPr lvl="1"/>
            <a:r>
              <a:rPr lang="ko-KR" altLang="en-US" dirty="0" smtClean="0"/>
              <a:t>둘째 수준</a:t>
            </a:r>
          </a:p>
          <a:p>
            <a:pPr lvl="2"/>
            <a:r>
              <a:rPr lang="ko-KR" altLang="en-US" dirty="0" smtClean="0"/>
              <a:t>셋째 수준</a:t>
            </a:r>
          </a:p>
          <a:p>
            <a:pPr lvl="3"/>
            <a:r>
              <a:rPr lang="ko-KR" altLang="en-US" dirty="0" smtClean="0"/>
              <a:t>넷째 수준</a:t>
            </a:r>
          </a:p>
          <a:p>
            <a:pPr lvl="4"/>
            <a:r>
              <a:rPr lang="ko-KR" altLang="en-US" dirty="0" smtClean="0"/>
              <a:t>다섯째 수준</a:t>
            </a:r>
            <a:endParaRPr lang="de-DE" dirty="0"/>
          </a:p>
        </p:txBody>
      </p:sp>
      <p:sp>
        <p:nvSpPr>
          <p:cNvPr id="5" name="Rectangle 10"/>
          <p:cNvSpPr>
            <a:spLocks noGrp="1" noChangeArrowheads="1"/>
          </p:cNvSpPr>
          <p:nvPr>
            <p:ph type="ftr" sz="quarter" idx="10"/>
          </p:nvPr>
        </p:nvSpPr>
        <p:spPr>
          <a:ln/>
        </p:spPr>
        <p:txBody>
          <a:bodyPr/>
          <a:lstStyle>
            <a:lvl1pPr>
              <a:defRPr/>
            </a:lvl1pPr>
          </a:lstStyle>
          <a:p>
            <a:endParaRPr lang="ko-KR" altLang="en-US"/>
          </a:p>
        </p:txBody>
      </p:sp>
    </p:spTree>
    <p:extLst>
      <p:ext uri="{BB962C8B-B14F-4D97-AF65-F5344CB8AC3E}">
        <p14:creationId xmlns:p14="http://schemas.microsoft.com/office/powerpoint/2010/main" val="421209113"/>
      </p:ext>
    </p:extLst>
  </p:cSld>
  <p:clrMapOvr>
    <a:masterClrMapping/>
  </p:clrMapOvr>
  <p:transition spd="med">
    <p:fade/>
  </p:transition>
  <p:timing>
    <p:tnLst>
      <p:par>
        <p:cTn id="1" dur="indefinite" restart="never" nodeType="tmRoot"/>
      </p:par>
    </p:tnLst>
  </p:timing>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a:xfrm>
            <a:off x="457200" y="274638"/>
            <a:ext cx="8229600" cy="1143000"/>
          </a:xfrm>
        </p:spPr>
        <p:txBody>
          <a:bodyPr/>
          <a:lstStyle>
            <a:lvl1pPr>
              <a:defRPr/>
            </a:lvl1pPr>
          </a:lstStyle>
          <a:p>
            <a:r>
              <a:rPr lang="ko-KR" altLang="en-US" smtClean="0"/>
              <a:t>마스터 제목 스타일 편집</a:t>
            </a:r>
            <a:endParaRPr lang="de-DE"/>
          </a:p>
        </p:txBody>
      </p:sp>
      <p:sp>
        <p:nvSpPr>
          <p:cNvPr id="3" name="Textplatzhalt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smtClean="0"/>
              <a:t>마스터 텍스트 스타일을 편집합니다</a:t>
            </a:r>
          </a:p>
        </p:txBody>
      </p:sp>
      <p:sp>
        <p:nvSpPr>
          <p:cNvPr id="4" name="Inhaltsplatzhalt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de-DE"/>
          </a:p>
        </p:txBody>
      </p:sp>
      <p:sp>
        <p:nvSpPr>
          <p:cNvPr id="5" name="Textplatzhalt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smtClean="0"/>
              <a:t>마스터 텍스트 스타일을 편집합니다</a:t>
            </a:r>
          </a:p>
        </p:txBody>
      </p:sp>
      <p:sp>
        <p:nvSpPr>
          <p:cNvPr id="6" name="Inhaltsplatzhalt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de-DE"/>
          </a:p>
        </p:txBody>
      </p:sp>
      <p:sp>
        <p:nvSpPr>
          <p:cNvPr id="7" name="Rectangle 10"/>
          <p:cNvSpPr>
            <a:spLocks noGrp="1" noChangeArrowheads="1"/>
          </p:cNvSpPr>
          <p:nvPr>
            <p:ph type="ftr" sz="quarter" idx="10"/>
          </p:nvPr>
        </p:nvSpPr>
        <p:spPr>
          <a:ln/>
        </p:spPr>
        <p:txBody>
          <a:bodyPr/>
          <a:lstStyle>
            <a:lvl1pPr>
              <a:defRPr/>
            </a:lvl1pPr>
          </a:lstStyle>
          <a:p>
            <a:endParaRPr lang="ko-KR" altLang="en-US"/>
          </a:p>
        </p:txBody>
      </p:sp>
    </p:spTree>
    <p:extLst>
      <p:ext uri="{BB962C8B-B14F-4D97-AF65-F5344CB8AC3E}">
        <p14:creationId xmlns:p14="http://schemas.microsoft.com/office/powerpoint/2010/main" val="2319500234"/>
      </p:ext>
    </p:extLst>
  </p:cSld>
  <p:clrMapOvr>
    <a:masterClrMapping/>
  </p:clrMapOvr>
  <p:transition spd="med">
    <p:fade/>
  </p:transition>
  <p:timing>
    <p:tnLst>
      <p:par>
        <p:cTn id="1" dur="indefinite" restart="never" nodeType="tmRoot"/>
      </p:par>
    </p:tnLst>
  </p:timing>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ko-KR" altLang="en-US" smtClean="0"/>
              <a:t>마스터 제목 스타일 편집</a:t>
            </a:r>
            <a:endParaRPr lang="de-DE"/>
          </a:p>
        </p:txBody>
      </p:sp>
      <p:sp>
        <p:nvSpPr>
          <p:cNvPr id="3" name="Rectangle 10"/>
          <p:cNvSpPr>
            <a:spLocks noGrp="1" noChangeArrowheads="1"/>
          </p:cNvSpPr>
          <p:nvPr>
            <p:ph type="ftr" sz="quarter" idx="10"/>
          </p:nvPr>
        </p:nvSpPr>
        <p:spPr>
          <a:ln/>
        </p:spPr>
        <p:txBody>
          <a:bodyPr/>
          <a:lstStyle>
            <a:lvl1pPr>
              <a:defRPr/>
            </a:lvl1pPr>
          </a:lstStyle>
          <a:p>
            <a:endParaRPr lang="ko-KR" altLang="en-US"/>
          </a:p>
        </p:txBody>
      </p:sp>
    </p:spTree>
    <p:extLst>
      <p:ext uri="{BB962C8B-B14F-4D97-AF65-F5344CB8AC3E}">
        <p14:creationId xmlns:p14="http://schemas.microsoft.com/office/powerpoint/2010/main" val="1236036077"/>
      </p:ext>
    </p:extLst>
  </p:cSld>
  <p:clrMapOvr>
    <a:masterClrMapping/>
  </p:clrMapOvr>
  <p:transition spd="med">
    <p:fade/>
  </p:transition>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Rectangle 10"/>
          <p:cNvSpPr>
            <a:spLocks noGrp="1" noChangeArrowheads="1"/>
          </p:cNvSpPr>
          <p:nvPr>
            <p:ph type="ftr" sz="quarter" idx="10"/>
          </p:nvPr>
        </p:nvSpPr>
        <p:spPr>
          <a:ln/>
        </p:spPr>
        <p:txBody>
          <a:bodyPr/>
          <a:lstStyle>
            <a:lvl1pPr>
              <a:defRPr/>
            </a:lvl1pPr>
          </a:lstStyle>
          <a:p>
            <a:endParaRPr lang="ko-KR" altLang="en-US"/>
          </a:p>
        </p:txBody>
      </p:sp>
    </p:spTree>
    <p:extLst>
      <p:ext uri="{BB962C8B-B14F-4D97-AF65-F5344CB8AC3E}">
        <p14:creationId xmlns:p14="http://schemas.microsoft.com/office/powerpoint/2010/main" val="2378002624"/>
      </p:ext>
    </p:extLst>
  </p:cSld>
  <p:clrMapOvr>
    <a:masterClrMapping/>
  </p:clrMapOvr>
  <p:transition spd="med">
    <p:fade/>
  </p:transition>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457200" y="273050"/>
            <a:ext cx="3008313" cy="1162050"/>
          </a:xfrm>
        </p:spPr>
        <p:txBody>
          <a:bodyPr anchor="b"/>
          <a:lstStyle>
            <a:lvl1pPr algn="l">
              <a:defRPr sz="2000" b="1"/>
            </a:lvl1pPr>
          </a:lstStyle>
          <a:p>
            <a:r>
              <a:rPr lang="ko-KR" altLang="en-US" smtClean="0"/>
              <a:t>마스터 제목 스타일 편집</a:t>
            </a:r>
            <a:endParaRPr lang="de-DE"/>
          </a:p>
        </p:txBody>
      </p:sp>
      <p:sp>
        <p:nvSpPr>
          <p:cNvPr id="3" name="Inhaltsplatzhalt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de-DE"/>
          </a:p>
        </p:txBody>
      </p:sp>
      <p:sp>
        <p:nvSpPr>
          <p:cNvPr id="4" name="Textplatzhalt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smtClean="0"/>
              <a:t>마스터 텍스트 스타일을 편집합니다</a:t>
            </a:r>
          </a:p>
        </p:txBody>
      </p:sp>
      <p:sp>
        <p:nvSpPr>
          <p:cNvPr id="5" name="Rectangle 10"/>
          <p:cNvSpPr>
            <a:spLocks noGrp="1" noChangeArrowheads="1"/>
          </p:cNvSpPr>
          <p:nvPr>
            <p:ph type="ftr" sz="quarter" idx="10"/>
          </p:nvPr>
        </p:nvSpPr>
        <p:spPr>
          <a:ln/>
        </p:spPr>
        <p:txBody>
          <a:bodyPr/>
          <a:lstStyle>
            <a:lvl1pPr>
              <a:defRPr/>
            </a:lvl1pPr>
          </a:lstStyle>
          <a:p>
            <a:endParaRPr lang="ko-KR" altLang="en-US"/>
          </a:p>
        </p:txBody>
      </p:sp>
    </p:spTree>
    <p:extLst>
      <p:ext uri="{BB962C8B-B14F-4D97-AF65-F5344CB8AC3E}">
        <p14:creationId xmlns:p14="http://schemas.microsoft.com/office/powerpoint/2010/main" val="177454858"/>
      </p:ext>
    </p:extLst>
  </p:cSld>
  <p:clrMapOvr>
    <a:masterClrMapping/>
  </p:clrMapOvr>
  <p:transition spd="med">
    <p:fade/>
  </p:transition>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1792288" y="4800600"/>
            <a:ext cx="5486400" cy="566738"/>
          </a:xfrm>
        </p:spPr>
        <p:txBody>
          <a:bodyPr anchor="b"/>
          <a:lstStyle>
            <a:lvl1pPr algn="l">
              <a:defRPr sz="2000" b="1"/>
            </a:lvl1pPr>
          </a:lstStyle>
          <a:p>
            <a:r>
              <a:rPr lang="ko-KR" altLang="en-US" smtClean="0"/>
              <a:t>마스터 제목 스타일 편집</a:t>
            </a:r>
            <a:endParaRPr lang="de-DE"/>
          </a:p>
        </p:txBody>
      </p:sp>
      <p:sp>
        <p:nvSpPr>
          <p:cNvPr id="3" name="Bildplatzhalt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ko-KR" altLang="en-US" noProof="0" smtClean="0"/>
              <a:t>그림을 추가하려면 아이콘을 클릭하십시오</a:t>
            </a:r>
            <a:endParaRPr lang="de-DE" noProof="0" smtClean="0"/>
          </a:p>
        </p:txBody>
      </p:sp>
      <p:sp>
        <p:nvSpPr>
          <p:cNvPr id="4" name="Textplatzhalt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smtClean="0"/>
              <a:t>마스터 텍스트 스타일을 편집합니다</a:t>
            </a:r>
          </a:p>
        </p:txBody>
      </p:sp>
      <p:sp>
        <p:nvSpPr>
          <p:cNvPr id="5" name="Rectangle 10"/>
          <p:cNvSpPr>
            <a:spLocks noGrp="1" noChangeArrowheads="1"/>
          </p:cNvSpPr>
          <p:nvPr>
            <p:ph type="ftr" sz="quarter" idx="10"/>
          </p:nvPr>
        </p:nvSpPr>
        <p:spPr>
          <a:ln/>
        </p:spPr>
        <p:txBody>
          <a:bodyPr/>
          <a:lstStyle>
            <a:lvl1pPr>
              <a:defRPr/>
            </a:lvl1pPr>
          </a:lstStyle>
          <a:p>
            <a:endParaRPr lang="ko-KR" altLang="en-US"/>
          </a:p>
        </p:txBody>
      </p:sp>
    </p:spTree>
    <p:extLst>
      <p:ext uri="{BB962C8B-B14F-4D97-AF65-F5344CB8AC3E}">
        <p14:creationId xmlns:p14="http://schemas.microsoft.com/office/powerpoint/2010/main" val="3180509448"/>
      </p:ext>
    </p:extLst>
  </p:cSld>
  <p:clrMapOvr>
    <a:masterClrMapping/>
  </p:clrMapOvr>
  <p:transition spd="med">
    <p:fade/>
  </p:transition>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gray">
      <p:bgPr>
        <a:blipFill dpi="0" rotWithShape="0">
          <a:blip r:embed="rId13" cstate="print"/>
          <a:srcRect/>
          <a:stretch>
            <a:fillRect/>
          </a:stretch>
        </a:blipFill>
        <a:effectLst/>
      </p:bgPr>
    </p:bg>
    <p:spTree>
      <p:nvGrpSpPr>
        <p:cNvPr id="1" name=""/>
        <p:cNvGrpSpPr/>
        <p:nvPr/>
      </p:nvGrpSpPr>
      <p:grpSpPr>
        <a:xfrm>
          <a:off x="0" y="0"/>
          <a:ext cx="0" cy="0"/>
          <a:chOff x="0" y="0"/>
          <a:chExt cx="0" cy="0"/>
        </a:xfrm>
      </p:grpSpPr>
      <p:sp>
        <p:nvSpPr>
          <p:cNvPr id="11267" name="Rectangle 5"/>
          <p:cNvSpPr>
            <a:spLocks noChangeArrowheads="1"/>
          </p:cNvSpPr>
          <p:nvPr/>
        </p:nvSpPr>
        <p:spPr bwMode="gray">
          <a:xfrm>
            <a:off x="2162175" y="6408738"/>
            <a:ext cx="4784725" cy="247650"/>
          </a:xfrm>
          <a:prstGeom prst="rect">
            <a:avLst/>
          </a:prstGeom>
          <a:noFill/>
          <a:ln w="9525">
            <a:noFill/>
            <a:miter lim="800000"/>
            <a:headEnd/>
            <a:tailEnd/>
          </a:ln>
        </p:spPr>
        <p:txBody>
          <a:bodyPr/>
          <a:lstStyle/>
          <a:p>
            <a:pPr algn="ctr"/>
            <a:endParaRPr lang="ko-KR" sz="1000" noProof="1"/>
          </a:p>
        </p:txBody>
      </p:sp>
      <p:sp>
        <p:nvSpPr>
          <p:cNvPr id="1028" name="Rectangle 7"/>
          <p:cNvSpPr>
            <a:spLocks noGrp="1" noChangeArrowheads="1"/>
          </p:cNvSpPr>
          <p:nvPr>
            <p:ph type="title"/>
          </p:nvPr>
        </p:nvSpPr>
        <p:spPr bwMode="gray">
          <a:xfrm>
            <a:off x="314325" y="119063"/>
            <a:ext cx="5540375" cy="60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0" bIns="45720" numCol="1" anchor="ctr" anchorCtr="0" compatLnSpc="1">
            <a:prstTxWarp prst="textNoShape">
              <a:avLst/>
            </a:prstTxWarp>
          </a:bodyPr>
          <a:lstStyle/>
          <a:p>
            <a:pPr lvl="0"/>
            <a:r>
              <a:rPr lang="de-DE" dirty="0" smtClean="0"/>
              <a:t>Klicken Sie, um das Titelformat zu bearbeiten</a:t>
            </a:r>
          </a:p>
        </p:txBody>
      </p:sp>
      <p:sp>
        <p:nvSpPr>
          <p:cNvPr id="11269" name="Rectangle 10"/>
          <p:cNvSpPr>
            <a:spLocks noGrp="1" noChangeArrowheads="1"/>
          </p:cNvSpPr>
          <p:nvPr>
            <p:ph type="ftr" sz="quarter" idx="3"/>
          </p:nvPr>
        </p:nvSpPr>
        <p:spPr bwMode="gray">
          <a:xfrm>
            <a:off x="219075" y="6408738"/>
            <a:ext cx="1343025" cy="2476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defRPr sz="1000"/>
            </a:lvl1pPr>
          </a:lstStyle>
          <a:p>
            <a:endParaRPr lang="ko-KR" altLang="en-US"/>
          </a:p>
        </p:txBody>
      </p:sp>
      <p:sp>
        <p:nvSpPr>
          <p:cNvPr id="1030" name="Rectangle 12"/>
          <p:cNvSpPr>
            <a:spLocks noGrp="1" noChangeArrowheads="1"/>
          </p:cNvSpPr>
          <p:nvPr>
            <p:ph type="body" idx="1"/>
          </p:nvPr>
        </p:nvSpPr>
        <p:spPr bwMode="gray">
          <a:xfrm>
            <a:off x="314325" y="1614488"/>
            <a:ext cx="8524875" cy="439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0" bIns="45720" numCol="1" anchor="t" anchorCtr="0" compatLnSpc="1">
            <a:prstTxWarp prst="textNoShape">
              <a:avLst/>
            </a:prstTxWarp>
          </a:bodyPr>
          <a:lstStyle/>
          <a:p>
            <a:pPr lvl="0"/>
            <a:r>
              <a:rPr lang="de-DE" smtClean="0"/>
              <a:t>Klicken Sie, um die Formate des Vorlagentextes zu bearbeiten</a:t>
            </a:r>
          </a:p>
          <a:p>
            <a:pPr lvl="1"/>
            <a:r>
              <a:rPr lang="de-DE" smtClean="0"/>
              <a:t>Zweite Ebene</a:t>
            </a:r>
          </a:p>
          <a:p>
            <a:pPr lvl="2"/>
            <a:r>
              <a:rPr lang="de-DE" smtClean="0"/>
              <a:t>Dritte Ebene</a:t>
            </a:r>
          </a:p>
          <a:p>
            <a:pPr lvl="3"/>
            <a:r>
              <a:rPr lang="de-DE" smtClean="0"/>
              <a:t>Vierte Ebene</a:t>
            </a:r>
          </a:p>
        </p:txBody>
      </p:sp>
    </p:spTree>
  </p:cSld>
  <p:clrMap bg1="lt1" tx1="dk1" bg2="lt2" tx2="dk2" accent1="accent1" accent2="accent2" accent3="accent3" accent4="accent4" accent5="accent5" accent6="accent6" hlink="hlink" folHlink="folHlink"/>
  <p:sldLayoutIdLst>
    <p:sldLayoutId id="2147483807" r:id="rId1"/>
    <p:sldLayoutId id="2147483808" r:id="rId2"/>
    <p:sldLayoutId id="2147483809" r:id="rId3"/>
    <p:sldLayoutId id="2147483810" r:id="rId4"/>
    <p:sldLayoutId id="2147483811" r:id="rId5"/>
    <p:sldLayoutId id="2147483812" r:id="rId6"/>
    <p:sldLayoutId id="2147483813" r:id="rId7"/>
    <p:sldLayoutId id="2147483814" r:id="rId8"/>
    <p:sldLayoutId id="2147483815" r:id="rId9"/>
    <p:sldLayoutId id="2147483816" r:id="rId10"/>
    <p:sldLayoutId id="2147483817" r:id="rId11"/>
  </p:sldLayoutIdLst>
  <p:transition spd="med">
    <p:fade/>
  </p:transition>
  <p:timing>
    <p:tnLst>
      <p:par>
        <p:cTn id="1" dur="indefinite" restart="never" nodeType="tmRoot"/>
      </p:par>
    </p:tnLst>
  </p:timing>
  <p:hf hdr="0" ftr="0" dt="0"/>
  <p:txStyles>
    <p:titleStyle>
      <a:lvl1pPr algn="l" rtl="0" eaLnBrk="1" fontAlgn="base" latinLnBrk="1" hangingPunct="1">
        <a:lnSpc>
          <a:spcPct val="95000"/>
        </a:lnSpc>
        <a:spcBef>
          <a:spcPct val="0"/>
        </a:spcBef>
        <a:spcAft>
          <a:spcPct val="0"/>
        </a:spcAft>
        <a:defRPr sz="2400" b="1">
          <a:solidFill>
            <a:srgbClr val="FFFFFF"/>
          </a:solidFill>
          <a:latin typeface="+mj-lt"/>
          <a:ea typeface="+mj-ea"/>
          <a:cs typeface="+mj-cs"/>
        </a:defRPr>
      </a:lvl1pPr>
      <a:lvl2pPr algn="l" rtl="0" eaLnBrk="1" fontAlgn="base" latinLnBrk="1" hangingPunct="1">
        <a:lnSpc>
          <a:spcPct val="95000"/>
        </a:lnSpc>
        <a:spcBef>
          <a:spcPct val="0"/>
        </a:spcBef>
        <a:spcAft>
          <a:spcPct val="0"/>
        </a:spcAft>
        <a:defRPr sz="2400" b="1">
          <a:solidFill>
            <a:srgbClr val="FFFFFF"/>
          </a:solidFill>
          <a:latin typeface="Arial" charset="0"/>
        </a:defRPr>
      </a:lvl2pPr>
      <a:lvl3pPr algn="l" rtl="0" eaLnBrk="1" fontAlgn="base" latinLnBrk="1" hangingPunct="1">
        <a:lnSpc>
          <a:spcPct val="95000"/>
        </a:lnSpc>
        <a:spcBef>
          <a:spcPct val="0"/>
        </a:spcBef>
        <a:spcAft>
          <a:spcPct val="0"/>
        </a:spcAft>
        <a:defRPr sz="2400" b="1">
          <a:solidFill>
            <a:srgbClr val="FFFFFF"/>
          </a:solidFill>
          <a:latin typeface="Arial" charset="0"/>
        </a:defRPr>
      </a:lvl3pPr>
      <a:lvl4pPr algn="l" rtl="0" eaLnBrk="1" fontAlgn="base" latinLnBrk="1" hangingPunct="1">
        <a:lnSpc>
          <a:spcPct val="95000"/>
        </a:lnSpc>
        <a:spcBef>
          <a:spcPct val="0"/>
        </a:spcBef>
        <a:spcAft>
          <a:spcPct val="0"/>
        </a:spcAft>
        <a:defRPr sz="2400" b="1">
          <a:solidFill>
            <a:srgbClr val="FFFFFF"/>
          </a:solidFill>
          <a:latin typeface="Arial" charset="0"/>
        </a:defRPr>
      </a:lvl4pPr>
      <a:lvl5pPr algn="l" rtl="0" eaLnBrk="1" fontAlgn="base" latinLnBrk="1" hangingPunct="1">
        <a:lnSpc>
          <a:spcPct val="95000"/>
        </a:lnSpc>
        <a:spcBef>
          <a:spcPct val="0"/>
        </a:spcBef>
        <a:spcAft>
          <a:spcPct val="0"/>
        </a:spcAft>
        <a:defRPr sz="2400" b="1">
          <a:solidFill>
            <a:srgbClr val="FFFFFF"/>
          </a:solidFill>
          <a:latin typeface="Arial" charset="0"/>
        </a:defRPr>
      </a:lvl5pPr>
      <a:lvl6pPr marL="457200" algn="l" rtl="0" eaLnBrk="1" fontAlgn="base" latinLnBrk="1" hangingPunct="1">
        <a:lnSpc>
          <a:spcPct val="95000"/>
        </a:lnSpc>
        <a:spcBef>
          <a:spcPct val="0"/>
        </a:spcBef>
        <a:spcAft>
          <a:spcPct val="0"/>
        </a:spcAft>
        <a:defRPr sz="2400" b="1">
          <a:solidFill>
            <a:srgbClr val="FFFFFF"/>
          </a:solidFill>
          <a:latin typeface="Arial" charset="0"/>
        </a:defRPr>
      </a:lvl6pPr>
      <a:lvl7pPr marL="914400" algn="l" rtl="0" eaLnBrk="1" fontAlgn="base" latinLnBrk="1" hangingPunct="1">
        <a:lnSpc>
          <a:spcPct val="95000"/>
        </a:lnSpc>
        <a:spcBef>
          <a:spcPct val="0"/>
        </a:spcBef>
        <a:spcAft>
          <a:spcPct val="0"/>
        </a:spcAft>
        <a:defRPr sz="2400" b="1">
          <a:solidFill>
            <a:srgbClr val="FFFFFF"/>
          </a:solidFill>
          <a:latin typeface="Arial" charset="0"/>
        </a:defRPr>
      </a:lvl7pPr>
      <a:lvl8pPr marL="1371600" algn="l" rtl="0" eaLnBrk="1" fontAlgn="base" latinLnBrk="1" hangingPunct="1">
        <a:lnSpc>
          <a:spcPct val="95000"/>
        </a:lnSpc>
        <a:spcBef>
          <a:spcPct val="0"/>
        </a:spcBef>
        <a:spcAft>
          <a:spcPct val="0"/>
        </a:spcAft>
        <a:defRPr sz="2400" b="1">
          <a:solidFill>
            <a:srgbClr val="FFFFFF"/>
          </a:solidFill>
          <a:latin typeface="Arial" charset="0"/>
        </a:defRPr>
      </a:lvl8pPr>
      <a:lvl9pPr marL="1828800" algn="l" rtl="0" eaLnBrk="1" fontAlgn="base" latinLnBrk="1" hangingPunct="1">
        <a:lnSpc>
          <a:spcPct val="95000"/>
        </a:lnSpc>
        <a:spcBef>
          <a:spcPct val="0"/>
        </a:spcBef>
        <a:spcAft>
          <a:spcPct val="0"/>
        </a:spcAft>
        <a:defRPr sz="2400" b="1">
          <a:solidFill>
            <a:srgbClr val="FFFFFF"/>
          </a:solidFill>
          <a:latin typeface="Arial" charset="0"/>
        </a:defRPr>
      </a:lvl9pPr>
    </p:titleStyle>
    <p:bodyStyle>
      <a:lvl1pPr marL="190500" indent="-190500" algn="l" rtl="0" eaLnBrk="1" fontAlgn="base" latinLnBrk="1" hangingPunct="1">
        <a:spcBef>
          <a:spcPct val="60000"/>
        </a:spcBef>
        <a:spcAft>
          <a:spcPct val="0"/>
        </a:spcAft>
        <a:buClr>
          <a:schemeClr val="accent1"/>
        </a:buClr>
        <a:buFont typeface="Wingdings" pitchFamily="2" charset="2"/>
        <a:buChar char="§"/>
        <a:defRPr sz="2000" b="1">
          <a:solidFill>
            <a:schemeClr val="tx1"/>
          </a:solidFill>
          <a:latin typeface="+mn-lt"/>
          <a:ea typeface="+mn-ea"/>
          <a:cs typeface="+mn-cs"/>
        </a:defRPr>
      </a:lvl1pPr>
      <a:lvl2pPr marL="381000" indent="-188913" algn="l" rtl="0" eaLnBrk="1" fontAlgn="base" latinLnBrk="1" hangingPunct="1">
        <a:spcBef>
          <a:spcPct val="30000"/>
        </a:spcBef>
        <a:spcAft>
          <a:spcPct val="0"/>
        </a:spcAft>
        <a:buClr>
          <a:schemeClr val="accent1"/>
        </a:buClr>
        <a:buChar char="-"/>
        <a:defRPr sz="2800">
          <a:solidFill>
            <a:schemeClr val="tx1"/>
          </a:solidFill>
          <a:latin typeface="+mn-lt"/>
        </a:defRPr>
      </a:lvl2pPr>
      <a:lvl3pPr marL="561975" indent="-179388" algn="l" rtl="0" eaLnBrk="1" fontAlgn="base" latinLnBrk="1" hangingPunct="1">
        <a:spcBef>
          <a:spcPct val="30000"/>
        </a:spcBef>
        <a:spcAft>
          <a:spcPct val="0"/>
        </a:spcAft>
        <a:buClr>
          <a:schemeClr val="accent1"/>
        </a:buClr>
        <a:buChar char="-"/>
        <a:defRPr sz="1600">
          <a:solidFill>
            <a:schemeClr val="tx1"/>
          </a:solidFill>
          <a:latin typeface="+mn-lt"/>
        </a:defRPr>
      </a:lvl3pPr>
      <a:lvl4pPr marL="768350" indent="-204788" algn="l" rtl="0" eaLnBrk="1" fontAlgn="base" latinLnBrk="1" hangingPunct="1">
        <a:spcBef>
          <a:spcPct val="30000"/>
        </a:spcBef>
        <a:spcAft>
          <a:spcPct val="0"/>
        </a:spcAft>
        <a:buClr>
          <a:schemeClr val="accent1"/>
        </a:buClr>
        <a:buChar char="-"/>
        <a:defRPr sz="1600">
          <a:solidFill>
            <a:schemeClr val="tx1"/>
          </a:solidFill>
          <a:latin typeface="+mn-lt"/>
        </a:defRPr>
      </a:lvl4pPr>
      <a:lvl5pPr marL="1050925" indent="-168275" algn="l" rtl="0" eaLnBrk="1" fontAlgn="base" latinLnBrk="1" hangingPunct="1">
        <a:spcBef>
          <a:spcPct val="40000"/>
        </a:spcBef>
        <a:spcAft>
          <a:spcPct val="0"/>
        </a:spcAft>
        <a:buClr>
          <a:schemeClr val="accent1"/>
        </a:buClr>
        <a:buFont typeface="Wingdings" pitchFamily="2" charset="2"/>
        <a:buChar char="»"/>
        <a:defRPr sz="2000">
          <a:solidFill>
            <a:schemeClr val="tx1"/>
          </a:solidFill>
          <a:latin typeface="+mn-lt"/>
        </a:defRPr>
      </a:lvl5pPr>
      <a:lvl6pPr marL="1508125" indent="-168275" algn="l" rtl="0" eaLnBrk="1" fontAlgn="base" latinLnBrk="1" hangingPunct="1">
        <a:spcBef>
          <a:spcPct val="40000"/>
        </a:spcBef>
        <a:spcAft>
          <a:spcPct val="0"/>
        </a:spcAft>
        <a:buClr>
          <a:schemeClr val="accent1"/>
        </a:buClr>
        <a:buFont typeface="Wingdings" pitchFamily="2" charset="2"/>
        <a:buChar char="»"/>
        <a:defRPr sz="2000">
          <a:solidFill>
            <a:schemeClr val="tx1"/>
          </a:solidFill>
          <a:latin typeface="+mn-lt"/>
        </a:defRPr>
      </a:lvl6pPr>
      <a:lvl7pPr marL="1965325" indent="-168275" algn="l" rtl="0" eaLnBrk="1" fontAlgn="base" latinLnBrk="1" hangingPunct="1">
        <a:spcBef>
          <a:spcPct val="40000"/>
        </a:spcBef>
        <a:spcAft>
          <a:spcPct val="0"/>
        </a:spcAft>
        <a:buClr>
          <a:schemeClr val="accent1"/>
        </a:buClr>
        <a:buFont typeface="Wingdings" pitchFamily="2" charset="2"/>
        <a:buChar char="»"/>
        <a:defRPr sz="2000">
          <a:solidFill>
            <a:schemeClr val="tx1"/>
          </a:solidFill>
          <a:latin typeface="+mn-lt"/>
        </a:defRPr>
      </a:lvl7pPr>
      <a:lvl8pPr marL="2422525" indent="-168275" algn="l" rtl="0" eaLnBrk="1" fontAlgn="base" latinLnBrk="1" hangingPunct="1">
        <a:spcBef>
          <a:spcPct val="40000"/>
        </a:spcBef>
        <a:spcAft>
          <a:spcPct val="0"/>
        </a:spcAft>
        <a:buClr>
          <a:schemeClr val="accent1"/>
        </a:buClr>
        <a:buFont typeface="Wingdings" pitchFamily="2" charset="2"/>
        <a:buChar char="»"/>
        <a:defRPr sz="2000">
          <a:solidFill>
            <a:schemeClr val="tx1"/>
          </a:solidFill>
          <a:latin typeface="+mn-lt"/>
        </a:defRPr>
      </a:lvl8pPr>
      <a:lvl9pPr marL="2879725" indent="-168275" algn="l" rtl="0" eaLnBrk="1" fontAlgn="base" latinLnBrk="1" hangingPunct="1">
        <a:spcBef>
          <a:spcPct val="40000"/>
        </a:spcBef>
        <a:spcAft>
          <a:spcPct val="0"/>
        </a:spcAft>
        <a:buClr>
          <a:schemeClr val="accent1"/>
        </a:buClr>
        <a:buFont typeface="Wingdings" pitchFamily="2" charset="2"/>
        <a:buChar char="»"/>
        <a:defRPr sz="2000">
          <a:solidFill>
            <a:schemeClr val="tx1"/>
          </a:solidFill>
          <a:latin typeface="+mn-lt"/>
        </a:defRPr>
      </a:lvl9pPr>
    </p:bodyStyle>
    <p:otherStyle>
      <a:defPPr>
        <a:defRPr lang="de-DE"/>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6.emf"/><Relationship Id="rId5" Type="http://schemas.openxmlformats.org/officeDocument/2006/relationships/oleObject" Target="../embeddings/oleObject1.bin"/><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ctrTitle"/>
          </p:nvPr>
        </p:nvSpPr>
        <p:spPr>
          <a:xfrm>
            <a:off x="99761" y="1196752"/>
            <a:ext cx="9036496" cy="1214446"/>
          </a:xfrm>
        </p:spPr>
        <p:txBody>
          <a:bodyPr>
            <a:noAutofit/>
          </a:bodyPr>
          <a:lstStyle/>
          <a:p>
            <a:pPr algn="ctr"/>
            <a:r>
              <a:rPr lang="en-US" altLang="ko-KR" sz="3600" b="1" dirty="0" smtClean="0">
                <a:solidFill>
                  <a:schemeClr val="bg1"/>
                </a:solidFill>
                <a:latin typeface="Times" pitchFamily="18" charset="0"/>
                <a:cs typeface="Times" pitchFamily="18" charset="0"/>
              </a:rPr>
              <a:t>OEFMON: An Open Evaluation Framework</a:t>
            </a:r>
            <a:br>
              <a:rPr lang="en-US" altLang="ko-KR" sz="3600" b="1" dirty="0" smtClean="0">
                <a:solidFill>
                  <a:schemeClr val="bg1"/>
                </a:solidFill>
                <a:latin typeface="Times" pitchFamily="18" charset="0"/>
                <a:cs typeface="Times" pitchFamily="18" charset="0"/>
              </a:rPr>
            </a:br>
            <a:r>
              <a:rPr lang="en-US" altLang="ko-KR" sz="3600" b="1" dirty="0" smtClean="0">
                <a:solidFill>
                  <a:schemeClr val="bg1"/>
                </a:solidFill>
                <a:latin typeface="Times" pitchFamily="18" charset="0"/>
                <a:cs typeface="Times" pitchFamily="18" charset="0"/>
              </a:rPr>
              <a:t>for Multimedia Over Networks</a:t>
            </a:r>
            <a:br>
              <a:rPr lang="en-US" altLang="ko-KR" sz="3600" b="1" dirty="0" smtClean="0">
                <a:solidFill>
                  <a:schemeClr val="bg1"/>
                </a:solidFill>
                <a:latin typeface="Times" pitchFamily="18" charset="0"/>
                <a:cs typeface="Times" pitchFamily="18" charset="0"/>
              </a:rPr>
            </a:br>
            <a:r>
              <a:rPr lang="en-US" altLang="ko-KR" sz="2400" dirty="0" smtClean="0">
                <a:solidFill>
                  <a:schemeClr val="bg1"/>
                </a:solidFill>
                <a:latin typeface="Times" pitchFamily="18" charset="0"/>
                <a:cs typeface="Times" pitchFamily="18" charset="0"/>
              </a:rPr>
              <a:t>IEEE Communications Magazine, Sep. 2011</a:t>
            </a:r>
            <a:endParaRPr lang="ko-KR" altLang="en-US" sz="3600" b="1" dirty="0">
              <a:solidFill>
                <a:schemeClr val="bg1"/>
              </a:solidFill>
              <a:latin typeface="Times" pitchFamily="18" charset="0"/>
              <a:cs typeface="Times" pitchFamily="18" charset="0"/>
            </a:endParaRPr>
          </a:p>
        </p:txBody>
      </p:sp>
      <p:sp>
        <p:nvSpPr>
          <p:cNvPr id="3" name="부제목 2"/>
          <p:cNvSpPr>
            <a:spLocks noGrp="1"/>
          </p:cNvSpPr>
          <p:nvPr>
            <p:ph type="subTitle" idx="1"/>
          </p:nvPr>
        </p:nvSpPr>
        <p:spPr>
          <a:xfrm>
            <a:off x="755576" y="4509120"/>
            <a:ext cx="7361244" cy="1214446"/>
          </a:xfrm>
        </p:spPr>
        <p:txBody>
          <a:bodyPr>
            <a:noAutofit/>
          </a:bodyPr>
          <a:lstStyle/>
          <a:p>
            <a:pPr algn="ctr"/>
            <a:r>
              <a:rPr lang="en-US" altLang="ko-KR" sz="2800" dirty="0" err="1" smtClean="0">
                <a:solidFill>
                  <a:schemeClr val="tx1"/>
                </a:solidFill>
                <a:latin typeface="Times" pitchFamily="18" charset="0"/>
                <a:cs typeface="Times" pitchFamily="18" charset="0"/>
              </a:rPr>
              <a:t>Chunho</a:t>
            </a:r>
            <a:r>
              <a:rPr lang="en-US" altLang="ko-KR" sz="2800" dirty="0" smtClean="0">
                <a:solidFill>
                  <a:schemeClr val="tx1"/>
                </a:solidFill>
                <a:latin typeface="Times" pitchFamily="18" charset="0"/>
                <a:cs typeface="Times" pitchFamily="18" charset="0"/>
              </a:rPr>
              <a:t> Lee, </a:t>
            </a:r>
            <a:r>
              <a:rPr lang="en-US" altLang="ko-KR" sz="2800" dirty="0" err="1" smtClean="0">
                <a:solidFill>
                  <a:schemeClr val="tx1"/>
                </a:solidFill>
                <a:latin typeface="Times" pitchFamily="18" charset="0"/>
                <a:cs typeface="Times" pitchFamily="18" charset="0"/>
              </a:rPr>
              <a:t>Myungchul</a:t>
            </a:r>
            <a:r>
              <a:rPr lang="en-US" altLang="ko-KR" sz="2800" dirty="0" smtClean="0">
                <a:solidFill>
                  <a:schemeClr val="tx1"/>
                </a:solidFill>
                <a:latin typeface="Times" pitchFamily="18" charset="0"/>
                <a:cs typeface="Times" pitchFamily="18" charset="0"/>
              </a:rPr>
              <a:t> Kim, Ben Lee, </a:t>
            </a:r>
          </a:p>
          <a:p>
            <a:pPr algn="ctr"/>
            <a:r>
              <a:rPr lang="en-US" altLang="ko-KR" sz="2800" dirty="0" smtClean="0">
                <a:solidFill>
                  <a:schemeClr val="tx1"/>
                </a:solidFill>
                <a:latin typeface="Times" pitchFamily="18" charset="0"/>
                <a:cs typeface="Times" pitchFamily="18" charset="0"/>
              </a:rPr>
              <a:t>Soon J. Hyun, </a:t>
            </a:r>
            <a:r>
              <a:rPr lang="en-US" altLang="ko-KR" sz="2800" dirty="0" err="1" smtClean="0">
                <a:solidFill>
                  <a:schemeClr val="tx1"/>
                </a:solidFill>
                <a:latin typeface="Times" pitchFamily="18" charset="0"/>
                <a:cs typeface="Times" pitchFamily="18" charset="0"/>
              </a:rPr>
              <a:t>Kyounghee</a:t>
            </a:r>
            <a:r>
              <a:rPr lang="en-US" altLang="ko-KR" sz="2800" dirty="0" smtClean="0">
                <a:solidFill>
                  <a:schemeClr val="tx1"/>
                </a:solidFill>
                <a:latin typeface="Times" pitchFamily="18" charset="0"/>
                <a:cs typeface="Times" pitchFamily="18" charset="0"/>
              </a:rPr>
              <a:t> Lee, </a:t>
            </a:r>
            <a:r>
              <a:rPr lang="en-US" altLang="ko-KR" sz="2800" dirty="0" err="1" smtClean="0">
                <a:solidFill>
                  <a:schemeClr val="tx1"/>
                </a:solidFill>
                <a:latin typeface="Times" pitchFamily="18" charset="0"/>
                <a:cs typeface="Times" pitchFamily="18" charset="0"/>
              </a:rPr>
              <a:t>Sooyong</a:t>
            </a:r>
            <a:r>
              <a:rPr lang="en-US" altLang="ko-KR" sz="2800" dirty="0" smtClean="0">
                <a:solidFill>
                  <a:schemeClr val="tx1"/>
                </a:solidFill>
                <a:latin typeface="Times" pitchFamily="18" charset="0"/>
                <a:cs typeface="Times" pitchFamily="18" charset="0"/>
              </a:rPr>
              <a:t> Lee</a:t>
            </a:r>
          </a:p>
        </p:txBody>
      </p:sp>
      <p:sp>
        <p:nvSpPr>
          <p:cNvPr id="5" name="부제목 2"/>
          <p:cNvSpPr txBox="1">
            <a:spLocks/>
          </p:cNvSpPr>
          <p:nvPr/>
        </p:nvSpPr>
        <p:spPr>
          <a:xfrm>
            <a:off x="1115616" y="3717032"/>
            <a:ext cx="6858000" cy="533400"/>
          </a:xfrm>
          <a:prstGeom prst="rect">
            <a:avLst/>
          </a:prstGeom>
        </p:spPr>
        <p:txBody>
          <a:bodyPr vert="horz">
            <a:normAutofit/>
          </a:bodyPr>
          <a:lstStyle/>
          <a:p>
            <a:pPr marL="0" marR="0" lvl="0" indent="0" algn="ctr" defTabSz="914400" rtl="0" eaLnBrk="1" fontAlgn="auto" latinLnBrk="1" hangingPunct="1">
              <a:lnSpc>
                <a:spcPct val="100000"/>
              </a:lnSpc>
              <a:spcBef>
                <a:spcPts val="600"/>
              </a:spcBef>
              <a:spcAft>
                <a:spcPts val="0"/>
              </a:spcAft>
              <a:buClr>
                <a:schemeClr val="accent1"/>
              </a:buClr>
              <a:buSzPct val="76000"/>
              <a:buFont typeface="Wingdings 3"/>
              <a:buNone/>
              <a:tabLst/>
              <a:defRPr/>
            </a:pPr>
            <a:r>
              <a:rPr kumimoji="0" lang="en-US" altLang="ko-KR" sz="2800" b="0" i="0" u="none" strike="noStrike" kern="1200" cap="none" spc="0" normalizeH="0" baseline="0" noProof="0" dirty="0" smtClean="0">
                <a:ln>
                  <a:noFill/>
                </a:ln>
                <a:solidFill>
                  <a:schemeClr val="tx1"/>
                </a:solidFill>
                <a:effectLst/>
                <a:uLnTx/>
                <a:uFillTx/>
                <a:latin typeface="Times" pitchFamily="18" charset="0"/>
                <a:ea typeface="+mj-ea"/>
                <a:cs typeface="Times" pitchFamily="18" charset="0"/>
              </a:rPr>
              <a:t>2010</a:t>
            </a:r>
            <a:r>
              <a:rPr lang="en-US" altLang="ko-KR" sz="2800" dirty="0" smtClean="0">
                <a:latin typeface="Times" pitchFamily="18" charset="0"/>
                <a:ea typeface="+mj-ea"/>
                <a:cs typeface="Times" pitchFamily="18" charset="0"/>
              </a:rPr>
              <a:t>.11.</a:t>
            </a:r>
            <a:endParaRPr kumimoji="0" lang="ko-KR" altLang="en-US" sz="2800" b="0" i="0" u="none" strike="noStrike" kern="1200" cap="none" spc="0" normalizeH="0" baseline="0" noProof="0" dirty="0">
              <a:ln>
                <a:noFill/>
              </a:ln>
              <a:solidFill>
                <a:schemeClr val="tx1"/>
              </a:solidFill>
              <a:effectLst/>
              <a:uLnTx/>
              <a:uFillTx/>
              <a:latin typeface="Times" pitchFamily="18" charset="0"/>
              <a:ea typeface="+mj-ea"/>
              <a:cs typeface="Times" pitchFamily="18" charset="0"/>
            </a:endParaRPr>
          </a:p>
        </p:txBody>
      </p:sp>
      <p:pic>
        <p:nvPicPr>
          <p:cNvPr id="2050" name="Picture 2"/>
          <p:cNvPicPr>
            <a:picLocks noChangeAspect="1" noChangeArrowheads="1"/>
          </p:cNvPicPr>
          <p:nvPr/>
        </p:nvPicPr>
        <p:blipFill>
          <a:blip r:embed="rId3" cstate="print"/>
          <a:srcRect/>
          <a:stretch>
            <a:fillRect/>
          </a:stretch>
        </p:blipFill>
        <p:spPr bwMode="auto">
          <a:xfrm>
            <a:off x="6686550" y="6400800"/>
            <a:ext cx="2457450" cy="457200"/>
          </a:xfrm>
          <a:prstGeom prst="rect">
            <a:avLst/>
          </a:prstGeom>
          <a:noFill/>
          <a:ln w="9525">
            <a:noFill/>
            <a:miter lim="800000"/>
            <a:headEnd/>
            <a:tailEnd/>
          </a:ln>
        </p:spPr>
      </p:pic>
    </p:spTree>
  </p:cSld>
  <p:clrMapOvr>
    <a:masterClrMapping/>
  </p:clrMapOvr>
  <p:transition spd="med">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457200" y="152400"/>
            <a:ext cx="8686800" cy="828328"/>
          </a:xfrm>
        </p:spPr>
        <p:txBody>
          <a:bodyPr>
            <a:noAutofit/>
          </a:bodyPr>
          <a:lstStyle/>
          <a:p>
            <a:r>
              <a:rPr lang="en-US" altLang="ko-KR" sz="3500" b="1" dirty="0" smtClean="0">
                <a:solidFill>
                  <a:schemeClr val="bg1"/>
                </a:solidFill>
                <a:latin typeface="Times" pitchFamily="18" charset="0"/>
                <a:cs typeface="Times" pitchFamily="18" charset="0"/>
              </a:rPr>
              <a:t>OEFMON (</a:t>
            </a:r>
            <a:r>
              <a:rPr lang="en-US" altLang="ko-KR" sz="3500" dirty="0" smtClean="0">
                <a:solidFill>
                  <a:schemeClr val="bg1"/>
                </a:solidFill>
                <a:latin typeface="Times" pitchFamily="18" charset="0"/>
                <a:cs typeface="Times" pitchFamily="18" charset="0"/>
              </a:rPr>
              <a:t>1/8)</a:t>
            </a:r>
            <a:endParaRPr lang="ko-KR" altLang="en-US" sz="3500" b="1" dirty="0">
              <a:solidFill>
                <a:schemeClr val="bg1"/>
              </a:solidFill>
              <a:latin typeface="Times" pitchFamily="18" charset="0"/>
              <a:cs typeface="Times" pitchFamily="18" charset="0"/>
            </a:endParaRPr>
          </a:p>
        </p:txBody>
      </p:sp>
      <p:sp>
        <p:nvSpPr>
          <p:cNvPr id="7" name="내용 개체 틀 4"/>
          <p:cNvSpPr>
            <a:spLocks noGrp="1"/>
          </p:cNvSpPr>
          <p:nvPr>
            <p:ph idx="1"/>
          </p:nvPr>
        </p:nvSpPr>
        <p:spPr>
          <a:xfrm>
            <a:off x="314325" y="1124744"/>
            <a:ext cx="8524875" cy="5276056"/>
          </a:xfrm>
        </p:spPr>
        <p:txBody>
          <a:bodyPr/>
          <a:lstStyle/>
          <a:p>
            <a:r>
              <a:rPr lang="en-US" altLang="ko-KR" sz="2500" b="0" dirty="0" smtClean="0">
                <a:latin typeface="Times" pitchFamily="18" charset="0"/>
                <a:cs typeface="Times" pitchFamily="18" charset="0"/>
              </a:rPr>
              <a:t>OEFMON: An Open Evaluation Framework for Multimedia over Networks</a:t>
            </a:r>
          </a:p>
          <a:p>
            <a:pPr lvl="1">
              <a:buFont typeface="Arial" pitchFamily="34" charset="0"/>
              <a:buChar char="•"/>
            </a:pPr>
            <a:r>
              <a:rPr lang="en-US" altLang="ko-KR" sz="2000" dirty="0" smtClean="0">
                <a:latin typeface="Times" pitchFamily="18" charset="0"/>
                <a:cs typeface="Times" pitchFamily="18" charset="0"/>
              </a:rPr>
              <a:t>The two major components are Multimedia Module and Network Simulator</a:t>
            </a:r>
          </a:p>
          <a:p>
            <a:pPr lvl="1">
              <a:buFont typeface="Arial" pitchFamily="34" charset="0"/>
              <a:buChar char="•"/>
            </a:pPr>
            <a:r>
              <a:rPr lang="en-US" altLang="ko-KR" sz="2000" dirty="0" smtClean="0">
                <a:latin typeface="Times" pitchFamily="18" charset="0"/>
                <a:cs typeface="Times" pitchFamily="18" charset="0"/>
              </a:rPr>
              <a:t>Combining two modules are based on </a:t>
            </a:r>
            <a:r>
              <a:rPr lang="en-US" altLang="ko-KR" sz="2000" b="1" dirty="0" smtClean="0">
                <a:latin typeface="Times" pitchFamily="18" charset="0"/>
                <a:cs typeface="Times" pitchFamily="18" charset="0"/>
              </a:rPr>
              <a:t>Inter-Process Communication </a:t>
            </a:r>
            <a:r>
              <a:rPr lang="en-US" altLang="ko-KR" sz="2000" b="1" dirty="0">
                <a:latin typeface="Times" pitchFamily="18" charset="0"/>
                <a:cs typeface="Times" pitchFamily="18" charset="0"/>
              </a:rPr>
              <a:t>(</a:t>
            </a:r>
            <a:r>
              <a:rPr lang="en-US" altLang="ko-KR" sz="2000" b="1" dirty="0" smtClean="0">
                <a:latin typeface="Times" pitchFamily="18" charset="0"/>
                <a:cs typeface="Times" pitchFamily="18" charset="0"/>
              </a:rPr>
              <a:t>IPC)</a:t>
            </a:r>
          </a:p>
          <a:p>
            <a:pPr lvl="1">
              <a:buFont typeface="Arial" pitchFamily="34" charset="0"/>
              <a:buChar char="•"/>
            </a:pPr>
            <a:r>
              <a:rPr lang="en-US" altLang="ko-KR" sz="2000" dirty="0" smtClean="0">
                <a:latin typeface="Times" pitchFamily="18" charset="0"/>
                <a:cs typeface="Times" pitchFamily="18" charset="0"/>
              </a:rPr>
              <a:t>Multimedia Module</a:t>
            </a:r>
          </a:p>
          <a:p>
            <a:pPr lvl="2"/>
            <a:r>
              <a:rPr lang="en-US" altLang="ko-KR" sz="1800" dirty="0" smtClean="0">
                <a:latin typeface="Times" pitchFamily="18" charset="0"/>
                <a:cs typeface="Times" pitchFamily="18" charset="0"/>
              </a:rPr>
              <a:t>is </a:t>
            </a:r>
            <a:r>
              <a:rPr lang="en-US" altLang="ko-KR" sz="1800" dirty="0">
                <a:latin typeface="Times" pitchFamily="18" charset="0"/>
                <a:cs typeface="Times" pitchFamily="18" charset="0"/>
              </a:rPr>
              <a:t>implemented using </a:t>
            </a:r>
            <a:r>
              <a:rPr lang="en-US" altLang="ko-KR" sz="1800" b="1" dirty="0">
                <a:latin typeface="Times" pitchFamily="18" charset="0"/>
                <a:cs typeface="Times" pitchFamily="18" charset="0"/>
              </a:rPr>
              <a:t>DirectShow</a:t>
            </a:r>
          </a:p>
          <a:p>
            <a:pPr lvl="2"/>
            <a:r>
              <a:rPr lang="en-US" altLang="zh-TW" sz="1800" dirty="0" smtClean="0">
                <a:latin typeface="Times" pitchFamily="18" charset="0"/>
                <a:cs typeface="Times" pitchFamily="18" charset="0"/>
              </a:rPr>
              <a:t>consists of Video Encoder Filter, Video Decoder Filter</a:t>
            </a:r>
            <a:r>
              <a:rPr lang="en-US" altLang="ko-KR" sz="1800" dirty="0" smtClean="0">
                <a:latin typeface="Times" pitchFamily="18" charset="0"/>
                <a:cs typeface="Times" pitchFamily="18" charset="0"/>
              </a:rPr>
              <a:t> and OEFMON Filters</a:t>
            </a:r>
          </a:p>
          <a:p>
            <a:pPr lvl="1">
              <a:buFont typeface="Arial" pitchFamily="34" charset="0"/>
              <a:buChar char="•"/>
            </a:pPr>
            <a:r>
              <a:rPr lang="en-US" altLang="ko-KR" sz="2000" dirty="0" smtClean="0">
                <a:latin typeface="Times" pitchFamily="18" charset="0"/>
                <a:cs typeface="Times" pitchFamily="18" charset="0"/>
              </a:rPr>
              <a:t>Network Simulator</a:t>
            </a:r>
          </a:p>
          <a:p>
            <a:pPr lvl="2"/>
            <a:r>
              <a:rPr lang="en-US" altLang="ko-KR" sz="1800" dirty="0" smtClean="0">
                <a:latin typeface="Times" pitchFamily="18" charset="0"/>
                <a:cs typeface="Times" pitchFamily="18" charset="0"/>
              </a:rPr>
              <a:t>Modified </a:t>
            </a:r>
            <a:r>
              <a:rPr lang="en-US" altLang="ko-KR" sz="1800" b="1" dirty="0" err="1" smtClean="0">
                <a:latin typeface="Times" pitchFamily="18" charset="0"/>
                <a:cs typeface="Times" pitchFamily="18" charset="0"/>
              </a:rPr>
              <a:t>QualNet</a:t>
            </a:r>
            <a:r>
              <a:rPr lang="en-US" altLang="ko-KR" sz="1800" b="1" dirty="0" smtClean="0">
                <a:latin typeface="Times" pitchFamily="18" charset="0"/>
                <a:cs typeface="Times" pitchFamily="18" charset="0"/>
              </a:rPr>
              <a:t> </a:t>
            </a:r>
            <a:r>
              <a:rPr lang="en-US" altLang="ko-KR" sz="1800" dirty="0" smtClean="0">
                <a:latin typeface="Times" pitchFamily="18" charset="0"/>
                <a:cs typeface="Times" pitchFamily="18" charset="0"/>
              </a:rPr>
              <a:t>[9] </a:t>
            </a:r>
            <a:r>
              <a:rPr lang="en-US" altLang="ko-KR" sz="1800" dirty="0">
                <a:latin typeface="Times" pitchFamily="18" charset="0"/>
                <a:cs typeface="Times" pitchFamily="18" charset="0"/>
              </a:rPr>
              <a:t>for being integrated with OEFMON is used as Network Simulator</a:t>
            </a:r>
          </a:p>
          <a:p>
            <a:pPr lvl="2"/>
            <a:r>
              <a:rPr lang="en-US" altLang="zh-TW" sz="1800" dirty="0">
                <a:latin typeface="Times" pitchFamily="18" charset="0"/>
                <a:cs typeface="Times" pitchFamily="18" charset="0"/>
              </a:rPr>
              <a:t>c</a:t>
            </a:r>
            <a:r>
              <a:rPr lang="en-US" altLang="zh-TW" sz="1800" dirty="0" smtClean="0">
                <a:latin typeface="Times" pitchFamily="18" charset="0"/>
                <a:cs typeface="Times" pitchFamily="18" charset="0"/>
              </a:rPr>
              <a:t>onsists of Sender and Receiver Agents</a:t>
            </a:r>
          </a:p>
          <a:p>
            <a:pPr marL="192087" lvl="1" indent="0">
              <a:buNone/>
            </a:pPr>
            <a:endParaRPr lang="en-US" altLang="ko-KR" sz="2000" dirty="0" smtClean="0">
              <a:latin typeface="Times" pitchFamily="18" charset="0"/>
              <a:cs typeface="Times" pitchFamily="18" charset="0"/>
            </a:endParaRPr>
          </a:p>
        </p:txBody>
      </p:sp>
      <p:sp>
        <p:nvSpPr>
          <p:cNvPr id="3" name="슬라이드 번호 개체 틀 2"/>
          <p:cNvSpPr>
            <a:spLocks noGrp="1"/>
          </p:cNvSpPr>
          <p:nvPr>
            <p:ph type="sldNum" sz="quarter" idx="4294967295"/>
          </p:nvPr>
        </p:nvSpPr>
        <p:spPr>
          <a:xfrm>
            <a:off x="0" y="6356350"/>
            <a:ext cx="1981200" cy="365125"/>
          </a:xfrm>
          <a:prstGeom prst="rect">
            <a:avLst/>
          </a:prstGeom>
        </p:spPr>
        <p:txBody>
          <a:bodyPr/>
          <a:lstStyle/>
          <a:p>
            <a:fld id="{7794D777-B7CF-4AD5-AD6D-1E5629EA12C7}" type="slidenum">
              <a:rPr lang="ko-KR" altLang="en-US" smtClean="0"/>
              <a:pPr/>
              <a:t>10</a:t>
            </a:fld>
            <a:endParaRPr lang="ko-KR" altLang="en-US" dirty="0"/>
          </a:p>
        </p:txBody>
      </p:sp>
      <p:pic>
        <p:nvPicPr>
          <p:cNvPr id="9" name="Picture 2"/>
          <p:cNvPicPr>
            <a:picLocks noChangeAspect="1" noChangeArrowheads="1"/>
          </p:cNvPicPr>
          <p:nvPr/>
        </p:nvPicPr>
        <p:blipFill>
          <a:blip r:embed="rId3" cstate="print"/>
          <a:srcRect/>
          <a:stretch>
            <a:fillRect/>
          </a:stretch>
        </p:blipFill>
        <p:spPr bwMode="auto">
          <a:xfrm>
            <a:off x="6686550" y="6400800"/>
            <a:ext cx="2457450" cy="457200"/>
          </a:xfrm>
          <a:prstGeom prst="rect">
            <a:avLst/>
          </a:prstGeom>
          <a:noFill/>
          <a:ln w="9525">
            <a:noFill/>
            <a:miter lim="800000"/>
            <a:headEnd/>
            <a:tailEnd/>
          </a:ln>
        </p:spPr>
      </p:pic>
      <p:sp>
        <p:nvSpPr>
          <p:cNvPr id="4"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10" name="TextBox 9"/>
          <p:cNvSpPr txBox="1"/>
          <p:nvPr/>
        </p:nvSpPr>
        <p:spPr>
          <a:xfrm>
            <a:off x="7915275" y="0"/>
            <a:ext cx="1228725" cy="900246"/>
          </a:xfrm>
          <a:prstGeom prst="rect">
            <a:avLst/>
          </a:prstGeom>
          <a:noFill/>
          <a:ln>
            <a:solidFill>
              <a:schemeClr val="tx1">
                <a:lumMod val="50000"/>
                <a:lumOff val="50000"/>
              </a:schemeClr>
            </a:solidFill>
          </a:ln>
        </p:spPr>
        <p:txBody>
          <a:bodyPr wrap="square" rtlCol="0">
            <a:spAutoFit/>
          </a:bodyPr>
          <a:lstStyle/>
          <a:p>
            <a:pPr algn="ctr"/>
            <a:r>
              <a:rPr lang="en-US" altLang="ko-KR" sz="1050" dirty="0">
                <a:solidFill>
                  <a:schemeClr val="bg1"/>
                </a:solidFill>
                <a:latin typeface="Times" pitchFamily="18" charset="0"/>
                <a:cs typeface="Times" pitchFamily="18" charset="0"/>
              </a:rPr>
              <a:t>Introduction</a:t>
            </a:r>
          </a:p>
          <a:p>
            <a:pPr algn="ctr"/>
            <a:r>
              <a:rPr lang="en-US" altLang="ko-KR" sz="1050" dirty="0">
                <a:solidFill>
                  <a:schemeClr val="bg1"/>
                </a:solidFill>
                <a:latin typeface="Times" pitchFamily="18" charset="0"/>
                <a:cs typeface="Times" pitchFamily="18" charset="0"/>
              </a:rPr>
              <a:t>Related work</a:t>
            </a:r>
          </a:p>
          <a:p>
            <a:pPr algn="ctr"/>
            <a:r>
              <a:rPr lang="en-US" altLang="ko-KR" sz="1050" b="1" dirty="0">
                <a:solidFill>
                  <a:schemeClr val="bg1"/>
                </a:solidFill>
                <a:latin typeface="Times" pitchFamily="18" charset="0"/>
                <a:cs typeface="Times" pitchFamily="18" charset="0"/>
              </a:rPr>
              <a:t>OEFMON</a:t>
            </a:r>
          </a:p>
          <a:p>
            <a:pPr algn="ctr"/>
            <a:r>
              <a:rPr lang="en-US" altLang="ko-KR" sz="1050" dirty="0">
                <a:solidFill>
                  <a:schemeClr val="bg1"/>
                </a:solidFill>
                <a:latin typeface="Times" pitchFamily="18" charset="0"/>
                <a:cs typeface="Times" pitchFamily="18" charset="0"/>
              </a:rPr>
              <a:t>Case studies</a:t>
            </a:r>
          </a:p>
          <a:p>
            <a:pPr algn="ctr"/>
            <a:r>
              <a:rPr lang="en-US" altLang="ko-KR" sz="1050" dirty="0">
                <a:solidFill>
                  <a:schemeClr val="bg1"/>
                </a:solidFill>
                <a:latin typeface="Times" pitchFamily="18" charset="0"/>
                <a:cs typeface="Times" pitchFamily="18" charset="0"/>
              </a:rPr>
              <a:t>Conclusions</a:t>
            </a:r>
            <a:endParaRPr lang="ko-KR" altLang="en-US" sz="1050" dirty="0">
              <a:solidFill>
                <a:schemeClr val="bg1"/>
              </a:solidFill>
            </a:endParaRPr>
          </a:p>
        </p:txBody>
      </p:sp>
    </p:spTree>
    <p:extLst>
      <p:ext uri="{BB962C8B-B14F-4D97-AF65-F5344CB8AC3E}">
        <p14:creationId xmlns:p14="http://schemas.microsoft.com/office/powerpoint/2010/main" val="189155964"/>
      </p:ext>
    </p:extLst>
  </p:cSld>
  <p:clrMapOvr>
    <a:masterClrMapping/>
  </p:clrMapOvr>
  <p:transition spd="med">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457200" y="152400"/>
            <a:ext cx="8686800" cy="828328"/>
          </a:xfrm>
        </p:spPr>
        <p:txBody>
          <a:bodyPr>
            <a:noAutofit/>
          </a:bodyPr>
          <a:lstStyle/>
          <a:p>
            <a:r>
              <a:rPr lang="en-US" altLang="ko-KR" sz="3500" b="1" dirty="0" smtClean="0">
                <a:solidFill>
                  <a:schemeClr val="bg1"/>
                </a:solidFill>
                <a:latin typeface="Times" pitchFamily="18" charset="0"/>
                <a:cs typeface="Times" pitchFamily="18" charset="0"/>
              </a:rPr>
              <a:t>OEFMON </a:t>
            </a:r>
            <a:r>
              <a:rPr lang="en-US" altLang="ko-KR" sz="3500" dirty="0">
                <a:solidFill>
                  <a:schemeClr val="bg1"/>
                </a:solidFill>
                <a:latin typeface="Times" pitchFamily="18" charset="0"/>
                <a:cs typeface="Times" pitchFamily="18" charset="0"/>
              </a:rPr>
              <a:t>(</a:t>
            </a:r>
            <a:r>
              <a:rPr lang="en-US" altLang="ko-KR" sz="3500" dirty="0" smtClean="0">
                <a:solidFill>
                  <a:schemeClr val="bg1"/>
                </a:solidFill>
                <a:latin typeface="Times" pitchFamily="18" charset="0"/>
                <a:cs typeface="Times" pitchFamily="18" charset="0"/>
              </a:rPr>
              <a:t>2/8)</a:t>
            </a:r>
            <a:endParaRPr lang="ko-KR" altLang="en-US" sz="3500" b="1" dirty="0">
              <a:solidFill>
                <a:schemeClr val="bg1"/>
              </a:solidFill>
              <a:latin typeface="Times" pitchFamily="18" charset="0"/>
              <a:cs typeface="Times" pitchFamily="18" charset="0"/>
            </a:endParaRPr>
          </a:p>
        </p:txBody>
      </p:sp>
      <p:sp>
        <p:nvSpPr>
          <p:cNvPr id="7" name="내용 개체 틀 4"/>
          <p:cNvSpPr>
            <a:spLocks noGrp="1"/>
          </p:cNvSpPr>
          <p:nvPr>
            <p:ph idx="1"/>
          </p:nvPr>
        </p:nvSpPr>
        <p:spPr>
          <a:xfrm>
            <a:off x="314325" y="1124744"/>
            <a:ext cx="8524875" cy="4880769"/>
          </a:xfrm>
        </p:spPr>
        <p:txBody>
          <a:bodyPr/>
          <a:lstStyle/>
          <a:p>
            <a:r>
              <a:rPr lang="en-US" altLang="ko-KR" sz="2500" b="0" dirty="0" smtClean="0">
                <a:latin typeface="Times" pitchFamily="18" charset="0"/>
                <a:cs typeface="Times" pitchFamily="18" charset="0"/>
              </a:rPr>
              <a:t>The conceptual diagram</a:t>
            </a:r>
          </a:p>
        </p:txBody>
      </p:sp>
      <p:sp>
        <p:nvSpPr>
          <p:cNvPr id="3" name="슬라이드 번호 개체 틀 2"/>
          <p:cNvSpPr>
            <a:spLocks noGrp="1"/>
          </p:cNvSpPr>
          <p:nvPr>
            <p:ph type="sldNum" sz="quarter" idx="4294967295"/>
          </p:nvPr>
        </p:nvSpPr>
        <p:spPr>
          <a:xfrm>
            <a:off x="0" y="6356350"/>
            <a:ext cx="1981200" cy="365125"/>
          </a:xfrm>
          <a:prstGeom prst="rect">
            <a:avLst/>
          </a:prstGeom>
        </p:spPr>
        <p:txBody>
          <a:bodyPr/>
          <a:lstStyle/>
          <a:p>
            <a:fld id="{7794D777-B7CF-4AD5-AD6D-1E5629EA12C7}" type="slidenum">
              <a:rPr lang="ko-KR" altLang="en-US" smtClean="0"/>
              <a:pPr/>
              <a:t>11</a:t>
            </a:fld>
            <a:endParaRPr lang="ko-KR" altLang="en-US" dirty="0"/>
          </a:p>
        </p:txBody>
      </p:sp>
      <p:sp>
        <p:nvSpPr>
          <p:cNvPr id="8" name="TextBox 7"/>
          <p:cNvSpPr txBox="1"/>
          <p:nvPr/>
        </p:nvSpPr>
        <p:spPr>
          <a:xfrm flipH="1">
            <a:off x="2483768" y="6021288"/>
            <a:ext cx="4500594" cy="369332"/>
          </a:xfrm>
          <a:prstGeom prst="rect">
            <a:avLst/>
          </a:prstGeom>
          <a:noFill/>
        </p:spPr>
        <p:txBody>
          <a:bodyPr wrap="square" rtlCol="0">
            <a:spAutoFit/>
          </a:bodyPr>
          <a:lstStyle/>
          <a:p>
            <a:r>
              <a:rPr lang="en-US" altLang="ko-KR" dirty="0" smtClean="0">
                <a:latin typeface="Times" pitchFamily="18" charset="0"/>
                <a:cs typeface="Times" pitchFamily="18" charset="0"/>
              </a:rPr>
              <a:t>Fig. 3. The conceptual diagram</a:t>
            </a:r>
            <a:endParaRPr lang="ko-KR" altLang="en-US" dirty="0">
              <a:latin typeface="Times" pitchFamily="18" charset="0"/>
              <a:cs typeface="Times" pitchFamily="18" charset="0"/>
            </a:endParaRPr>
          </a:p>
        </p:txBody>
      </p:sp>
      <p:pic>
        <p:nvPicPr>
          <p:cNvPr id="9" name="Picture 2"/>
          <p:cNvPicPr>
            <a:picLocks noChangeAspect="1" noChangeArrowheads="1"/>
          </p:cNvPicPr>
          <p:nvPr/>
        </p:nvPicPr>
        <p:blipFill>
          <a:blip r:embed="rId4" cstate="print"/>
          <a:srcRect/>
          <a:stretch>
            <a:fillRect/>
          </a:stretch>
        </p:blipFill>
        <p:spPr bwMode="auto">
          <a:xfrm>
            <a:off x="6686550" y="6400800"/>
            <a:ext cx="2457450" cy="457200"/>
          </a:xfrm>
          <a:prstGeom prst="rect">
            <a:avLst/>
          </a:prstGeom>
          <a:noFill/>
          <a:ln w="9525">
            <a:noFill/>
            <a:miter lim="800000"/>
            <a:headEnd/>
            <a:tailEnd/>
          </a:ln>
        </p:spPr>
      </p:pic>
      <p:sp>
        <p:nvSpPr>
          <p:cNvPr id="4"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aphicFrame>
        <p:nvGraphicFramePr>
          <p:cNvPr id="5" name="개체 4"/>
          <p:cNvGraphicFramePr>
            <a:graphicFrameLocks noChangeAspect="1"/>
          </p:cNvGraphicFramePr>
          <p:nvPr>
            <p:extLst>
              <p:ext uri="{D42A27DB-BD31-4B8C-83A1-F6EECF244321}">
                <p14:modId xmlns:p14="http://schemas.microsoft.com/office/powerpoint/2010/main" val="3080869336"/>
              </p:ext>
            </p:extLst>
          </p:nvPr>
        </p:nvGraphicFramePr>
        <p:xfrm>
          <a:off x="1115616" y="1352823"/>
          <a:ext cx="6480720" cy="4812481"/>
        </p:xfrm>
        <a:graphic>
          <a:graphicData uri="http://schemas.openxmlformats.org/presentationml/2006/ole">
            <mc:AlternateContent xmlns:mc="http://schemas.openxmlformats.org/markup-compatibility/2006">
              <mc:Choice xmlns:v="urn:schemas-microsoft-com:vml" Requires="v">
                <p:oleObj spid="_x0000_s1140" name="Visio" r:id="rId5" imgW="6766290" imgH="5617911" progId="">
                  <p:embed/>
                </p:oleObj>
              </mc:Choice>
              <mc:Fallback>
                <p:oleObj name="Visio" r:id="rId5" imgW="6766290" imgH="5617911" progId="">
                  <p:embed/>
                  <p:pic>
                    <p:nvPicPr>
                      <p:cNvPr id="0" name="Picture 1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15616" y="1352823"/>
                        <a:ext cx="6480720" cy="481248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 name="TextBox 9"/>
          <p:cNvSpPr txBox="1"/>
          <p:nvPr/>
        </p:nvSpPr>
        <p:spPr>
          <a:xfrm>
            <a:off x="7915275" y="0"/>
            <a:ext cx="1228725" cy="900246"/>
          </a:xfrm>
          <a:prstGeom prst="rect">
            <a:avLst/>
          </a:prstGeom>
          <a:noFill/>
          <a:ln>
            <a:solidFill>
              <a:schemeClr val="tx1">
                <a:lumMod val="50000"/>
                <a:lumOff val="50000"/>
              </a:schemeClr>
            </a:solidFill>
          </a:ln>
        </p:spPr>
        <p:txBody>
          <a:bodyPr wrap="square" rtlCol="0">
            <a:spAutoFit/>
          </a:bodyPr>
          <a:lstStyle/>
          <a:p>
            <a:pPr algn="ctr"/>
            <a:r>
              <a:rPr lang="en-US" altLang="ko-KR" sz="1050" dirty="0">
                <a:solidFill>
                  <a:schemeClr val="bg1"/>
                </a:solidFill>
                <a:latin typeface="Times" pitchFamily="18" charset="0"/>
                <a:cs typeface="Times" pitchFamily="18" charset="0"/>
              </a:rPr>
              <a:t>Introduction</a:t>
            </a:r>
          </a:p>
          <a:p>
            <a:pPr algn="ctr"/>
            <a:r>
              <a:rPr lang="en-US" altLang="ko-KR" sz="1050" dirty="0">
                <a:solidFill>
                  <a:schemeClr val="bg1"/>
                </a:solidFill>
                <a:latin typeface="Times" pitchFamily="18" charset="0"/>
                <a:cs typeface="Times" pitchFamily="18" charset="0"/>
              </a:rPr>
              <a:t>Related work</a:t>
            </a:r>
          </a:p>
          <a:p>
            <a:pPr algn="ctr"/>
            <a:r>
              <a:rPr lang="en-US" altLang="ko-KR" sz="1050" b="1" dirty="0">
                <a:solidFill>
                  <a:schemeClr val="bg1"/>
                </a:solidFill>
                <a:latin typeface="Times" pitchFamily="18" charset="0"/>
                <a:cs typeface="Times" pitchFamily="18" charset="0"/>
              </a:rPr>
              <a:t>OEFMON</a:t>
            </a:r>
          </a:p>
          <a:p>
            <a:pPr algn="ctr"/>
            <a:r>
              <a:rPr lang="en-US" altLang="ko-KR" sz="1050" dirty="0">
                <a:solidFill>
                  <a:schemeClr val="bg1"/>
                </a:solidFill>
                <a:latin typeface="Times" pitchFamily="18" charset="0"/>
                <a:cs typeface="Times" pitchFamily="18" charset="0"/>
              </a:rPr>
              <a:t>Case studies</a:t>
            </a:r>
          </a:p>
          <a:p>
            <a:pPr algn="ctr"/>
            <a:r>
              <a:rPr lang="en-US" altLang="ko-KR" sz="1050" dirty="0">
                <a:solidFill>
                  <a:schemeClr val="bg1"/>
                </a:solidFill>
                <a:latin typeface="Times" pitchFamily="18" charset="0"/>
                <a:cs typeface="Times" pitchFamily="18" charset="0"/>
              </a:rPr>
              <a:t>Conclusions</a:t>
            </a:r>
            <a:endParaRPr lang="ko-KR" altLang="en-US" sz="1050" dirty="0">
              <a:solidFill>
                <a:schemeClr val="bg1"/>
              </a:solidFill>
            </a:endParaRPr>
          </a:p>
        </p:txBody>
      </p:sp>
    </p:spTree>
  </p:cSld>
  <p:clrMapOvr>
    <a:masterClrMapping/>
  </p:clrMapOvr>
  <p:transition spd="med">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내용 개체 틀 4"/>
          <p:cNvSpPr>
            <a:spLocks noGrp="1"/>
          </p:cNvSpPr>
          <p:nvPr>
            <p:ph idx="1"/>
          </p:nvPr>
        </p:nvSpPr>
        <p:spPr>
          <a:xfrm>
            <a:off x="314325" y="1052736"/>
            <a:ext cx="8524875" cy="4952777"/>
          </a:xfrm>
        </p:spPr>
        <p:txBody>
          <a:bodyPr/>
          <a:lstStyle/>
          <a:p>
            <a:r>
              <a:rPr lang="en-US" altLang="ko-KR" sz="2500" b="0" dirty="0" smtClean="0">
                <a:latin typeface="Times" pitchFamily="18" charset="0"/>
                <a:cs typeface="Times" pitchFamily="18" charset="0"/>
              </a:rPr>
              <a:t>The structural diagram</a:t>
            </a:r>
          </a:p>
        </p:txBody>
      </p:sp>
      <p:sp>
        <p:nvSpPr>
          <p:cNvPr id="3" name="슬라이드 번호 개체 틀 2"/>
          <p:cNvSpPr>
            <a:spLocks noGrp="1"/>
          </p:cNvSpPr>
          <p:nvPr>
            <p:ph type="sldNum" sz="quarter" idx="4294967295"/>
          </p:nvPr>
        </p:nvSpPr>
        <p:spPr>
          <a:xfrm>
            <a:off x="0" y="6356350"/>
            <a:ext cx="1981200" cy="365125"/>
          </a:xfrm>
          <a:prstGeom prst="rect">
            <a:avLst/>
          </a:prstGeom>
        </p:spPr>
        <p:txBody>
          <a:bodyPr/>
          <a:lstStyle/>
          <a:p>
            <a:fld id="{7794D777-B7CF-4AD5-AD6D-1E5629EA12C7}" type="slidenum">
              <a:rPr lang="ko-KR" altLang="en-US" smtClean="0"/>
              <a:pPr/>
              <a:t>12</a:t>
            </a:fld>
            <a:endParaRPr lang="ko-KR" altLang="en-US" dirty="0"/>
          </a:p>
        </p:txBody>
      </p:sp>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35291" y="1544430"/>
            <a:ext cx="5059696" cy="51010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flipH="1">
            <a:off x="2865408" y="6500460"/>
            <a:ext cx="2999462" cy="369332"/>
          </a:xfrm>
          <a:prstGeom prst="rect">
            <a:avLst/>
          </a:prstGeom>
          <a:noFill/>
        </p:spPr>
        <p:txBody>
          <a:bodyPr wrap="square" rtlCol="0">
            <a:spAutoFit/>
          </a:bodyPr>
          <a:lstStyle/>
          <a:p>
            <a:r>
              <a:rPr lang="en-US" altLang="ko-KR" dirty="0" smtClean="0">
                <a:latin typeface="Times" pitchFamily="18" charset="0"/>
                <a:cs typeface="Times" pitchFamily="18" charset="0"/>
              </a:rPr>
              <a:t>Fig. 4. </a:t>
            </a:r>
            <a:r>
              <a:rPr lang="en-US" altLang="ko-KR" dirty="0">
                <a:latin typeface="Times" pitchFamily="18" charset="0"/>
                <a:cs typeface="Times" pitchFamily="18" charset="0"/>
              </a:rPr>
              <a:t>The structural diagram</a:t>
            </a:r>
            <a:endParaRPr lang="ko-KR" altLang="en-US" dirty="0">
              <a:latin typeface="Times" pitchFamily="18" charset="0"/>
              <a:cs typeface="Times" pitchFamily="18" charset="0"/>
            </a:endParaRPr>
          </a:p>
        </p:txBody>
      </p:sp>
      <p:sp>
        <p:nvSpPr>
          <p:cNvPr id="11" name="제목 1"/>
          <p:cNvSpPr>
            <a:spLocks noGrp="1"/>
          </p:cNvSpPr>
          <p:nvPr>
            <p:ph type="title"/>
          </p:nvPr>
        </p:nvSpPr>
        <p:spPr>
          <a:xfrm>
            <a:off x="457200" y="152400"/>
            <a:ext cx="8686800" cy="828328"/>
          </a:xfrm>
        </p:spPr>
        <p:txBody>
          <a:bodyPr>
            <a:noAutofit/>
          </a:bodyPr>
          <a:lstStyle/>
          <a:p>
            <a:r>
              <a:rPr lang="en-US" altLang="ko-KR" sz="3500" b="1" dirty="0" smtClean="0">
                <a:solidFill>
                  <a:schemeClr val="bg1"/>
                </a:solidFill>
                <a:latin typeface="Times" pitchFamily="18" charset="0"/>
                <a:cs typeface="Times" pitchFamily="18" charset="0"/>
              </a:rPr>
              <a:t>OEFMON </a:t>
            </a:r>
            <a:r>
              <a:rPr lang="en-US" altLang="ko-KR" sz="3500" dirty="0">
                <a:solidFill>
                  <a:schemeClr val="bg1"/>
                </a:solidFill>
                <a:latin typeface="Times" pitchFamily="18" charset="0"/>
                <a:cs typeface="Times" pitchFamily="18" charset="0"/>
              </a:rPr>
              <a:t>(</a:t>
            </a:r>
            <a:r>
              <a:rPr lang="en-US" altLang="ko-KR" sz="3500" dirty="0" smtClean="0">
                <a:solidFill>
                  <a:schemeClr val="bg1"/>
                </a:solidFill>
                <a:latin typeface="Times" pitchFamily="18" charset="0"/>
                <a:cs typeface="Times" pitchFamily="18" charset="0"/>
              </a:rPr>
              <a:t>3/8)</a:t>
            </a:r>
            <a:endParaRPr lang="ko-KR" altLang="en-US" sz="3500" b="1" dirty="0">
              <a:solidFill>
                <a:schemeClr val="bg1"/>
              </a:solidFill>
              <a:latin typeface="Times" pitchFamily="18" charset="0"/>
              <a:cs typeface="Times" pitchFamily="18" charset="0"/>
            </a:endParaRPr>
          </a:p>
        </p:txBody>
      </p:sp>
      <p:sp>
        <p:nvSpPr>
          <p:cNvPr id="12" name="TextBox 11"/>
          <p:cNvSpPr txBox="1"/>
          <p:nvPr/>
        </p:nvSpPr>
        <p:spPr>
          <a:xfrm>
            <a:off x="7915275" y="0"/>
            <a:ext cx="1228725" cy="900246"/>
          </a:xfrm>
          <a:prstGeom prst="rect">
            <a:avLst/>
          </a:prstGeom>
          <a:noFill/>
          <a:ln>
            <a:solidFill>
              <a:schemeClr val="tx1">
                <a:lumMod val="50000"/>
                <a:lumOff val="50000"/>
              </a:schemeClr>
            </a:solidFill>
          </a:ln>
        </p:spPr>
        <p:txBody>
          <a:bodyPr wrap="square" rtlCol="0">
            <a:spAutoFit/>
          </a:bodyPr>
          <a:lstStyle/>
          <a:p>
            <a:pPr algn="ctr"/>
            <a:r>
              <a:rPr lang="en-US" altLang="ko-KR" sz="1050" dirty="0">
                <a:solidFill>
                  <a:schemeClr val="bg1"/>
                </a:solidFill>
                <a:latin typeface="Times" pitchFamily="18" charset="0"/>
                <a:cs typeface="Times" pitchFamily="18" charset="0"/>
              </a:rPr>
              <a:t>Introduction</a:t>
            </a:r>
          </a:p>
          <a:p>
            <a:pPr algn="ctr"/>
            <a:r>
              <a:rPr lang="en-US" altLang="ko-KR" sz="1050" dirty="0">
                <a:solidFill>
                  <a:schemeClr val="bg1"/>
                </a:solidFill>
                <a:latin typeface="Times" pitchFamily="18" charset="0"/>
                <a:cs typeface="Times" pitchFamily="18" charset="0"/>
              </a:rPr>
              <a:t>Related work</a:t>
            </a:r>
          </a:p>
          <a:p>
            <a:pPr algn="ctr"/>
            <a:r>
              <a:rPr lang="en-US" altLang="ko-KR" sz="1050" b="1" dirty="0">
                <a:solidFill>
                  <a:schemeClr val="bg1"/>
                </a:solidFill>
                <a:latin typeface="Times" pitchFamily="18" charset="0"/>
                <a:cs typeface="Times" pitchFamily="18" charset="0"/>
              </a:rPr>
              <a:t>OEFMON</a:t>
            </a:r>
          </a:p>
          <a:p>
            <a:pPr algn="ctr"/>
            <a:r>
              <a:rPr lang="en-US" altLang="ko-KR" sz="1050" dirty="0">
                <a:solidFill>
                  <a:schemeClr val="bg1"/>
                </a:solidFill>
                <a:latin typeface="Times" pitchFamily="18" charset="0"/>
                <a:cs typeface="Times" pitchFamily="18" charset="0"/>
              </a:rPr>
              <a:t>Case studies</a:t>
            </a:r>
          </a:p>
          <a:p>
            <a:pPr algn="ctr"/>
            <a:r>
              <a:rPr lang="en-US" altLang="ko-KR" sz="1050" dirty="0">
                <a:solidFill>
                  <a:schemeClr val="bg1"/>
                </a:solidFill>
                <a:latin typeface="Times" pitchFamily="18" charset="0"/>
                <a:cs typeface="Times" pitchFamily="18" charset="0"/>
              </a:rPr>
              <a:t>Conclusions</a:t>
            </a:r>
            <a:endParaRPr lang="ko-KR" altLang="en-US" sz="1050" dirty="0">
              <a:solidFill>
                <a:schemeClr val="bg1"/>
              </a:solidFill>
            </a:endParaRPr>
          </a:p>
        </p:txBody>
      </p:sp>
      <p:pic>
        <p:nvPicPr>
          <p:cNvPr id="9" name="Picture 2"/>
          <p:cNvPicPr>
            <a:picLocks noChangeAspect="1" noChangeArrowheads="1"/>
          </p:cNvPicPr>
          <p:nvPr/>
        </p:nvPicPr>
        <p:blipFill>
          <a:blip r:embed="rId4" cstate="print"/>
          <a:srcRect/>
          <a:stretch>
            <a:fillRect/>
          </a:stretch>
        </p:blipFill>
        <p:spPr bwMode="auto">
          <a:xfrm>
            <a:off x="6686550" y="6400800"/>
            <a:ext cx="2457450" cy="457200"/>
          </a:xfrm>
          <a:prstGeom prst="rect">
            <a:avLst/>
          </a:prstGeom>
          <a:noFill/>
          <a:ln w="9525">
            <a:noFill/>
            <a:miter lim="800000"/>
            <a:headEnd/>
            <a:tailEnd/>
          </a:ln>
        </p:spPr>
      </p:pic>
    </p:spTree>
  </p:cSld>
  <p:clrMapOvr>
    <a:masterClrMapping/>
  </p:clrMapOvr>
  <p:transition spd="med">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내용 개체 틀 4"/>
          <p:cNvSpPr>
            <a:spLocks noGrp="1"/>
          </p:cNvSpPr>
          <p:nvPr>
            <p:ph idx="1"/>
          </p:nvPr>
        </p:nvSpPr>
        <p:spPr>
          <a:xfrm>
            <a:off x="314325" y="1124744"/>
            <a:ext cx="8524875" cy="4880769"/>
          </a:xfrm>
        </p:spPr>
        <p:txBody>
          <a:bodyPr>
            <a:noAutofit/>
          </a:bodyPr>
          <a:lstStyle/>
          <a:p>
            <a:r>
              <a:rPr lang="en-US" altLang="ko-KR" sz="2500" b="0" dirty="0" smtClean="0">
                <a:latin typeface="Times" pitchFamily="18" charset="0"/>
                <a:cs typeface="Times" pitchFamily="18" charset="0"/>
              </a:rPr>
              <a:t>Framework inputs</a:t>
            </a:r>
          </a:p>
          <a:p>
            <a:pPr lvl="1">
              <a:buFont typeface="Arial" pitchFamily="34" charset="0"/>
              <a:buChar char="•"/>
            </a:pPr>
            <a:r>
              <a:rPr lang="en-US" altLang="ko-KR" sz="2000" dirty="0" smtClean="0">
                <a:solidFill>
                  <a:schemeClr val="tx1"/>
                </a:solidFill>
                <a:latin typeface="Times" pitchFamily="18" charset="0"/>
                <a:cs typeface="Times" pitchFamily="18" charset="0"/>
              </a:rPr>
              <a:t>Original Raw Video file in YUV format</a:t>
            </a:r>
          </a:p>
          <a:p>
            <a:pPr lvl="1">
              <a:buFont typeface="Arial" pitchFamily="34" charset="0"/>
              <a:buChar char="•"/>
            </a:pPr>
            <a:r>
              <a:rPr lang="en-US" altLang="ko-KR" sz="2000" dirty="0" smtClean="0">
                <a:solidFill>
                  <a:schemeClr val="tx1"/>
                </a:solidFill>
                <a:latin typeface="Times" pitchFamily="18" charset="0"/>
                <a:cs typeface="Times" pitchFamily="18" charset="0"/>
              </a:rPr>
              <a:t> </a:t>
            </a:r>
            <a:r>
              <a:rPr lang="en-US" altLang="ko-KR" sz="2000" dirty="0">
                <a:solidFill>
                  <a:schemeClr val="tx1"/>
                </a:solidFill>
                <a:latin typeface="Times" pitchFamily="18" charset="0"/>
                <a:cs typeface="Times" pitchFamily="18" charset="0"/>
              </a:rPr>
              <a:t>DirectShow Graph </a:t>
            </a:r>
            <a:r>
              <a:rPr lang="en-US" altLang="ko-KR" sz="2000" dirty="0" smtClean="0">
                <a:solidFill>
                  <a:schemeClr val="tx1"/>
                </a:solidFill>
                <a:latin typeface="Times" pitchFamily="18" charset="0"/>
                <a:cs typeface="Times" pitchFamily="18" charset="0"/>
              </a:rPr>
              <a:t>File</a:t>
            </a:r>
          </a:p>
          <a:p>
            <a:pPr lvl="2"/>
            <a:r>
              <a:rPr lang="en-US" altLang="ko-KR" sz="1800" dirty="0" smtClean="0">
                <a:latin typeface="Times" pitchFamily="18" charset="0"/>
                <a:cs typeface="Times" pitchFamily="18" charset="0"/>
              </a:rPr>
              <a:t>is </a:t>
            </a:r>
            <a:r>
              <a:rPr lang="en-US" altLang="ko-KR" sz="1800" dirty="0" smtClean="0">
                <a:solidFill>
                  <a:schemeClr val="tx1"/>
                </a:solidFill>
                <a:latin typeface="Times" pitchFamily="18" charset="0"/>
                <a:cs typeface="Times" pitchFamily="18" charset="0"/>
              </a:rPr>
              <a:t>generated </a:t>
            </a:r>
            <a:r>
              <a:rPr lang="en-US" altLang="ko-KR" sz="1800" dirty="0">
                <a:solidFill>
                  <a:schemeClr val="tx1"/>
                </a:solidFill>
                <a:latin typeface="Times" pitchFamily="18" charset="0"/>
                <a:cs typeface="Times" pitchFamily="18" charset="0"/>
              </a:rPr>
              <a:t>using DirectShow </a:t>
            </a:r>
            <a:r>
              <a:rPr lang="en-US" altLang="ko-KR" sz="1800" dirty="0" err="1" smtClean="0">
                <a:solidFill>
                  <a:schemeClr val="tx1"/>
                </a:solidFill>
                <a:latin typeface="Times" pitchFamily="18" charset="0"/>
                <a:cs typeface="Times" pitchFamily="18" charset="0"/>
              </a:rPr>
              <a:t>GraphEdit</a:t>
            </a:r>
            <a:r>
              <a:rPr lang="en-US" altLang="ko-KR" sz="1800" dirty="0" smtClean="0">
                <a:solidFill>
                  <a:schemeClr val="tx1"/>
                </a:solidFill>
                <a:latin typeface="Times" pitchFamily="18" charset="0"/>
                <a:cs typeface="Times" pitchFamily="18" charset="0"/>
              </a:rPr>
              <a:t> which is a utility program for visually building and simulating filter graphs in DirectShow (Fig. 5)</a:t>
            </a:r>
          </a:p>
          <a:p>
            <a:pPr lvl="1"/>
            <a:r>
              <a:rPr lang="en-US" altLang="ko-KR" sz="2000" dirty="0" err="1">
                <a:latin typeface="Times" pitchFamily="18" charset="0"/>
                <a:cs typeface="Times" pitchFamily="18" charset="0"/>
              </a:rPr>
              <a:t>QoS</a:t>
            </a:r>
            <a:r>
              <a:rPr lang="en-US" altLang="ko-KR" sz="2000" dirty="0">
                <a:latin typeface="Times" pitchFamily="18" charset="0"/>
                <a:cs typeface="Times" pitchFamily="18" charset="0"/>
              </a:rPr>
              <a:t> Mapping Parameter </a:t>
            </a:r>
          </a:p>
          <a:p>
            <a:pPr lvl="2"/>
            <a:r>
              <a:rPr lang="en-US" altLang="ko-KR" sz="1800" dirty="0" smtClean="0">
                <a:latin typeface="Times" pitchFamily="18" charset="0"/>
                <a:cs typeface="Times" pitchFamily="18" charset="0"/>
              </a:rPr>
              <a:t>specify </a:t>
            </a:r>
            <a:r>
              <a:rPr lang="en-US" altLang="ko-KR" sz="1800" dirty="0">
                <a:latin typeface="Times" pitchFamily="18" charset="0"/>
                <a:cs typeface="Times" pitchFamily="18" charset="0"/>
              </a:rPr>
              <a:t>the rules for mapping multimedia units into network </a:t>
            </a:r>
            <a:r>
              <a:rPr lang="en-US" altLang="ko-KR" sz="1800" dirty="0" smtClean="0">
                <a:latin typeface="Times" pitchFamily="18" charset="0"/>
                <a:cs typeface="Times" pitchFamily="18" charset="0"/>
              </a:rPr>
              <a:t>priorities</a:t>
            </a:r>
            <a:r>
              <a:rPr lang="en-US" altLang="ko-KR" sz="1800" dirty="0">
                <a:latin typeface="Times" pitchFamily="18" charset="0"/>
                <a:cs typeface="Times" pitchFamily="18" charset="0"/>
              </a:rPr>
              <a:t> </a:t>
            </a:r>
            <a:r>
              <a:rPr lang="en-US" altLang="ko-KR" sz="1800" dirty="0" smtClean="0">
                <a:latin typeface="Times" pitchFamily="18" charset="0"/>
                <a:cs typeface="Times" pitchFamily="18" charset="0"/>
              </a:rPr>
              <a:t>(Fig. 6)</a:t>
            </a:r>
            <a:endParaRPr lang="en-US" altLang="ko-KR" sz="1800" dirty="0">
              <a:latin typeface="Times" pitchFamily="18" charset="0"/>
              <a:cs typeface="Times" pitchFamily="18" charset="0"/>
            </a:endParaRPr>
          </a:p>
        </p:txBody>
      </p:sp>
      <p:sp>
        <p:nvSpPr>
          <p:cNvPr id="10" name="제목 1"/>
          <p:cNvSpPr>
            <a:spLocks noGrp="1"/>
          </p:cNvSpPr>
          <p:nvPr>
            <p:ph type="title"/>
          </p:nvPr>
        </p:nvSpPr>
        <p:spPr>
          <a:xfrm>
            <a:off x="457200" y="152400"/>
            <a:ext cx="8686800" cy="828328"/>
          </a:xfrm>
        </p:spPr>
        <p:txBody>
          <a:bodyPr>
            <a:noAutofit/>
          </a:bodyPr>
          <a:lstStyle/>
          <a:p>
            <a:r>
              <a:rPr lang="en-US" altLang="ko-KR" sz="3500" b="1" dirty="0" smtClean="0">
                <a:solidFill>
                  <a:schemeClr val="bg1"/>
                </a:solidFill>
                <a:latin typeface="Times" pitchFamily="18" charset="0"/>
                <a:cs typeface="Times" pitchFamily="18" charset="0"/>
              </a:rPr>
              <a:t>OEFMON </a:t>
            </a:r>
            <a:r>
              <a:rPr lang="en-US" altLang="ko-KR" sz="3500" dirty="0">
                <a:solidFill>
                  <a:schemeClr val="bg1"/>
                </a:solidFill>
                <a:latin typeface="Times" pitchFamily="18" charset="0"/>
                <a:cs typeface="Times" pitchFamily="18" charset="0"/>
              </a:rPr>
              <a:t>(</a:t>
            </a:r>
            <a:r>
              <a:rPr lang="en-US" altLang="ko-KR" sz="3500" dirty="0" smtClean="0">
                <a:solidFill>
                  <a:schemeClr val="bg1"/>
                </a:solidFill>
                <a:latin typeface="Times" pitchFamily="18" charset="0"/>
                <a:cs typeface="Times" pitchFamily="18" charset="0"/>
              </a:rPr>
              <a:t>4/8)</a:t>
            </a:r>
            <a:endParaRPr lang="ko-KR" altLang="en-US" sz="3500" b="1" dirty="0">
              <a:solidFill>
                <a:schemeClr val="bg1"/>
              </a:solidFill>
              <a:latin typeface="Times" pitchFamily="18" charset="0"/>
              <a:cs typeface="Times" pitchFamily="18" charset="0"/>
            </a:endParaRPr>
          </a:p>
        </p:txBody>
      </p:sp>
      <p:sp>
        <p:nvSpPr>
          <p:cNvPr id="11" name="TextBox 10"/>
          <p:cNvSpPr txBox="1"/>
          <p:nvPr/>
        </p:nvSpPr>
        <p:spPr>
          <a:xfrm>
            <a:off x="7915275" y="0"/>
            <a:ext cx="1228725" cy="900246"/>
          </a:xfrm>
          <a:prstGeom prst="rect">
            <a:avLst/>
          </a:prstGeom>
          <a:noFill/>
          <a:ln>
            <a:solidFill>
              <a:schemeClr val="tx1">
                <a:lumMod val="50000"/>
                <a:lumOff val="50000"/>
              </a:schemeClr>
            </a:solidFill>
          </a:ln>
        </p:spPr>
        <p:txBody>
          <a:bodyPr wrap="square" rtlCol="0">
            <a:spAutoFit/>
          </a:bodyPr>
          <a:lstStyle/>
          <a:p>
            <a:pPr algn="ctr"/>
            <a:r>
              <a:rPr lang="en-US" altLang="ko-KR" sz="1050" dirty="0">
                <a:solidFill>
                  <a:schemeClr val="bg1"/>
                </a:solidFill>
                <a:latin typeface="Times" pitchFamily="18" charset="0"/>
                <a:cs typeface="Times" pitchFamily="18" charset="0"/>
              </a:rPr>
              <a:t>Introduction</a:t>
            </a:r>
          </a:p>
          <a:p>
            <a:pPr algn="ctr"/>
            <a:r>
              <a:rPr lang="en-US" altLang="ko-KR" sz="1050" dirty="0">
                <a:solidFill>
                  <a:schemeClr val="bg1"/>
                </a:solidFill>
                <a:latin typeface="Times" pitchFamily="18" charset="0"/>
                <a:cs typeface="Times" pitchFamily="18" charset="0"/>
              </a:rPr>
              <a:t>Related work</a:t>
            </a:r>
          </a:p>
          <a:p>
            <a:pPr algn="ctr"/>
            <a:r>
              <a:rPr lang="en-US" altLang="ko-KR" sz="1050" b="1" dirty="0">
                <a:solidFill>
                  <a:schemeClr val="bg1"/>
                </a:solidFill>
                <a:latin typeface="Times" pitchFamily="18" charset="0"/>
                <a:cs typeface="Times" pitchFamily="18" charset="0"/>
              </a:rPr>
              <a:t>OEFMON</a:t>
            </a:r>
          </a:p>
          <a:p>
            <a:pPr algn="ctr"/>
            <a:r>
              <a:rPr lang="en-US" altLang="ko-KR" sz="1050" dirty="0">
                <a:solidFill>
                  <a:schemeClr val="bg1"/>
                </a:solidFill>
                <a:latin typeface="Times" pitchFamily="18" charset="0"/>
                <a:cs typeface="Times" pitchFamily="18" charset="0"/>
              </a:rPr>
              <a:t>Case studies</a:t>
            </a:r>
          </a:p>
          <a:p>
            <a:pPr algn="ctr"/>
            <a:r>
              <a:rPr lang="en-US" altLang="ko-KR" sz="1050" dirty="0">
                <a:solidFill>
                  <a:schemeClr val="bg1"/>
                </a:solidFill>
                <a:latin typeface="Times" pitchFamily="18" charset="0"/>
                <a:cs typeface="Times" pitchFamily="18" charset="0"/>
              </a:rPr>
              <a:t>Conclusions</a:t>
            </a:r>
            <a:endParaRPr lang="ko-KR" altLang="en-US" sz="1050" dirty="0">
              <a:solidFill>
                <a:schemeClr val="bg1"/>
              </a:solidFill>
            </a:endParaRPr>
          </a:p>
        </p:txBody>
      </p:sp>
      <p:pic>
        <p:nvPicPr>
          <p:cNvPr id="307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9512" y="3899855"/>
            <a:ext cx="4536504" cy="2016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TextBox 12"/>
          <p:cNvSpPr txBox="1"/>
          <p:nvPr/>
        </p:nvSpPr>
        <p:spPr>
          <a:xfrm flipH="1">
            <a:off x="179512" y="5916079"/>
            <a:ext cx="4500594" cy="369332"/>
          </a:xfrm>
          <a:prstGeom prst="rect">
            <a:avLst/>
          </a:prstGeom>
          <a:noFill/>
        </p:spPr>
        <p:txBody>
          <a:bodyPr wrap="square" rtlCol="0">
            <a:spAutoFit/>
          </a:bodyPr>
          <a:lstStyle/>
          <a:p>
            <a:r>
              <a:rPr lang="en-US" altLang="ko-KR" dirty="0" smtClean="0">
                <a:latin typeface="Times" pitchFamily="18" charset="0"/>
                <a:cs typeface="Times" pitchFamily="18" charset="0"/>
              </a:rPr>
              <a:t>Fig. 5. An example of DirectShow Graph File</a:t>
            </a:r>
            <a:endParaRPr lang="ko-KR" altLang="en-US" dirty="0">
              <a:latin typeface="Times" pitchFamily="18" charset="0"/>
              <a:cs typeface="Times" pitchFamily="18" charset="0"/>
            </a:endParaRPr>
          </a:p>
        </p:txBody>
      </p:sp>
      <p:pic>
        <p:nvPicPr>
          <p:cNvPr id="9"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436096" y="3899854"/>
            <a:ext cx="3188317" cy="201622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TextBox 11"/>
          <p:cNvSpPr txBox="1"/>
          <p:nvPr/>
        </p:nvSpPr>
        <p:spPr>
          <a:xfrm flipH="1">
            <a:off x="4711982" y="5877272"/>
            <a:ext cx="4636543" cy="369332"/>
          </a:xfrm>
          <a:prstGeom prst="rect">
            <a:avLst/>
          </a:prstGeom>
          <a:noFill/>
        </p:spPr>
        <p:txBody>
          <a:bodyPr wrap="square" rtlCol="0">
            <a:spAutoFit/>
          </a:bodyPr>
          <a:lstStyle/>
          <a:p>
            <a:r>
              <a:rPr lang="en-US" altLang="ko-KR" dirty="0" smtClean="0">
                <a:latin typeface="Times" pitchFamily="18" charset="0"/>
                <a:cs typeface="Times" pitchFamily="18" charset="0"/>
              </a:rPr>
              <a:t>Fig. 6. An example of </a:t>
            </a:r>
            <a:r>
              <a:rPr lang="en-US" altLang="ko-KR" dirty="0" err="1" smtClean="0">
                <a:latin typeface="Times" pitchFamily="18" charset="0"/>
                <a:cs typeface="Times" pitchFamily="18" charset="0"/>
              </a:rPr>
              <a:t>QoS</a:t>
            </a:r>
            <a:r>
              <a:rPr lang="en-US" altLang="ko-KR" dirty="0" smtClean="0">
                <a:latin typeface="Times" pitchFamily="18" charset="0"/>
                <a:cs typeface="Times" pitchFamily="18" charset="0"/>
              </a:rPr>
              <a:t> Mapping Parameter</a:t>
            </a:r>
            <a:endParaRPr lang="ko-KR" altLang="en-US" dirty="0">
              <a:latin typeface="Times" pitchFamily="18" charset="0"/>
              <a:cs typeface="Times" pitchFamily="18" charset="0"/>
            </a:endParaRPr>
          </a:p>
        </p:txBody>
      </p:sp>
      <p:sp>
        <p:nvSpPr>
          <p:cNvPr id="14" name="슬라이드 번호 개체 틀 2"/>
          <p:cNvSpPr txBox="1">
            <a:spLocks/>
          </p:cNvSpPr>
          <p:nvPr/>
        </p:nvSpPr>
        <p:spPr>
          <a:xfrm>
            <a:off x="0" y="6356350"/>
            <a:ext cx="1981200" cy="365125"/>
          </a:xfrm>
          <a:prstGeom prst="rect">
            <a:avLst/>
          </a:prstGeom>
        </p:spPr>
        <p:txBody>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7794D777-B7CF-4AD5-AD6D-1E5629EA12C7}" type="slidenum">
              <a:rPr lang="ko-KR" altLang="en-US" smtClean="0"/>
              <a:pPr/>
              <a:t>13</a:t>
            </a:fld>
            <a:endParaRPr lang="ko-KR" altLang="en-US" dirty="0"/>
          </a:p>
        </p:txBody>
      </p:sp>
      <p:pic>
        <p:nvPicPr>
          <p:cNvPr id="15" name="Picture 2"/>
          <p:cNvPicPr>
            <a:picLocks noChangeAspect="1" noChangeArrowheads="1"/>
          </p:cNvPicPr>
          <p:nvPr/>
        </p:nvPicPr>
        <p:blipFill>
          <a:blip r:embed="rId5" cstate="print"/>
          <a:srcRect/>
          <a:stretch>
            <a:fillRect/>
          </a:stretch>
        </p:blipFill>
        <p:spPr bwMode="auto">
          <a:xfrm>
            <a:off x="6686550" y="6400800"/>
            <a:ext cx="2457450" cy="457200"/>
          </a:xfrm>
          <a:prstGeom prst="rect">
            <a:avLst/>
          </a:prstGeom>
          <a:noFill/>
          <a:ln w="9525">
            <a:noFill/>
            <a:miter lim="800000"/>
            <a:headEnd/>
            <a:tailEnd/>
          </a:ln>
        </p:spPr>
      </p:pic>
    </p:spTree>
    <p:extLst>
      <p:ext uri="{BB962C8B-B14F-4D97-AF65-F5344CB8AC3E}">
        <p14:creationId xmlns:p14="http://schemas.microsoft.com/office/powerpoint/2010/main" val="2367928640"/>
      </p:ext>
    </p:extLst>
  </p:cSld>
  <p:clrMapOvr>
    <a:masterClrMapping/>
  </p:clrMapOvr>
  <p:transition spd="med">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내용 개체 틀 4"/>
          <p:cNvSpPr>
            <a:spLocks noGrp="1"/>
          </p:cNvSpPr>
          <p:nvPr>
            <p:ph idx="1"/>
          </p:nvPr>
        </p:nvSpPr>
        <p:spPr>
          <a:xfrm>
            <a:off x="314325" y="1124744"/>
            <a:ext cx="8524875" cy="4880769"/>
          </a:xfrm>
        </p:spPr>
        <p:txBody>
          <a:bodyPr>
            <a:noAutofit/>
          </a:bodyPr>
          <a:lstStyle/>
          <a:p>
            <a:r>
              <a:rPr lang="en-US" altLang="ko-KR" sz="2500" b="0" dirty="0" smtClean="0">
                <a:latin typeface="Times" pitchFamily="18" charset="0"/>
                <a:cs typeface="Times" pitchFamily="18" charset="0"/>
              </a:rPr>
              <a:t>Components</a:t>
            </a:r>
          </a:p>
          <a:p>
            <a:pPr lvl="1">
              <a:buFont typeface="Arial" pitchFamily="34" charset="0"/>
              <a:buChar char="•"/>
            </a:pPr>
            <a:r>
              <a:rPr lang="en-US" altLang="ko-KR" sz="2000" dirty="0" err="1" smtClean="0">
                <a:latin typeface="Times" pitchFamily="18" charset="0"/>
                <a:cs typeface="Times" pitchFamily="18" charset="0"/>
              </a:rPr>
              <a:t>QualNetUI</a:t>
            </a:r>
            <a:endParaRPr lang="en-US" altLang="ko-KR" sz="2000" dirty="0" smtClean="0">
              <a:latin typeface="Times" pitchFamily="18" charset="0"/>
              <a:cs typeface="Times" pitchFamily="18" charset="0"/>
            </a:endParaRPr>
          </a:p>
          <a:p>
            <a:pPr lvl="2"/>
            <a:r>
              <a:rPr lang="en-US" altLang="ko-KR" sz="1800" dirty="0">
                <a:latin typeface="Times" pitchFamily="18" charset="0"/>
                <a:cs typeface="Times" pitchFamily="18" charset="0"/>
              </a:rPr>
              <a:t>provides </a:t>
            </a:r>
            <a:r>
              <a:rPr lang="en-US" altLang="ko-KR" sz="1800" b="1" dirty="0">
                <a:latin typeface="Times" pitchFamily="18" charset="0"/>
                <a:cs typeface="Times" pitchFamily="18" charset="0"/>
              </a:rPr>
              <a:t>a configurable user interface </a:t>
            </a:r>
            <a:r>
              <a:rPr lang="en-US" altLang="ko-KR" sz="1800" dirty="0">
                <a:latin typeface="Times" pitchFamily="18" charset="0"/>
                <a:cs typeface="Times" pitchFamily="18" charset="0"/>
              </a:rPr>
              <a:t>for building network topologies and </a:t>
            </a:r>
            <a:r>
              <a:rPr lang="en-US" altLang="ko-KR" sz="1800" dirty="0" smtClean="0">
                <a:latin typeface="Times" pitchFamily="18" charset="0"/>
                <a:cs typeface="Times" pitchFamily="18" charset="0"/>
              </a:rPr>
              <a:t>scenarios</a:t>
            </a:r>
            <a:endParaRPr lang="en-US" altLang="ko-KR" sz="2000" dirty="0" smtClean="0">
              <a:solidFill>
                <a:schemeClr val="tx1"/>
              </a:solidFill>
              <a:latin typeface="Times" pitchFamily="18" charset="0"/>
              <a:cs typeface="Times" pitchFamily="18" charset="0"/>
            </a:endParaRPr>
          </a:p>
          <a:p>
            <a:pPr lvl="1">
              <a:buFont typeface="Arial" pitchFamily="34" charset="0"/>
              <a:buChar char="•"/>
            </a:pPr>
            <a:r>
              <a:rPr lang="en-US" altLang="ko-KR" sz="2000" dirty="0" smtClean="0">
                <a:latin typeface="Times" pitchFamily="18" charset="0"/>
                <a:cs typeface="Times" pitchFamily="18" charset="0"/>
              </a:rPr>
              <a:t>DirectShow Connector</a:t>
            </a:r>
          </a:p>
          <a:p>
            <a:pPr lvl="2"/>
            <a:r>
              <a:rPr lang="en-US" altLang="ko-KR" sz="1800" dirty="0" smtClean="0">
                <a:latin typeface="Times" pitchFamily="18" charset="0"/>
                <a:cs typeface="Times" pitchFamily="18" charset="0"/>
              </a:rPr>
              <a:t>is </a:t>
            </a:r>
            <a:r>
              <a:rPr lang="en-US" altLang="ko-KR" sz="1800" dirty="0">
                <a:latin typeface="Times" pitchFamily="18" charset="0"/>
                <a:cs typeface="Times" pitchFamily="18" charset="0"/>
              </a:rPr>
              <a:t>to load DirectShow </a:t>
            </a:r>
            <a:r>
              <a:rPr lang="en-US" altLang="ko-KR" sz="1800" dirty="0" smtClean="0">
                <a:latin typeface="Times" pitchFamily="18" charset="0"/>
                <a:cs typeface="Times" pitchFamily="18" charset="0"/>
              </a:rPr>
              <a:t>and </a:t>
            </a:r>
            <a:r>
              <a:rPr lang="en-US" altLang="ko-KR" sz="1800" dirty="0">
                <a:latin typeface="Times" pitchFamily="18" charset="0"/>
                <a:cs typeface="Times" pitchFamily="18" charset="0"/>
              </a:rPr>
              <a:t>then </a:t>
            </a:r>
            <a:r>
              <a:rPr lang="en-US" altLang="ko-KR" sz="1800" b="1" dirty="0">
                <a:latin typeface="Times" pitchFamily="18" charset="0"/>
                <a:cs typeface="Times" pitchFamily="18" charset="0"/>
              </a:rPr>
              <a:t>build filter graphs </a:t>
            </a:r>
            <a:r>
              <a:rPr lang="en-US" altLang="ko-KR" sz="1800" dirty="0">
                <a:latin typeface="Times" pitchFamily="18" charset="0"/>
                <a:cs typeface="Times" pitchFamily="18" charset="0"/>
              </a:rPr>
              <a:t>using DirectShow Graph files</a:t>
            </a:r>
          </a:p>
          <a:p>
            <a:pPr lvl="2"/>
            <a:r>
              <a:rPr lang="en-US" altLang="ko-KR" sz="1800" b="1" dirty="0">
                <a:latin typeface="Times" pitchFamily="18" charset="0"/>
                <a:cs typeface="Times" pitchFamily="18" charset="0"/>
              </a:rPr>
              <a:t>Adapt video coding configuration </a:t>
            </a:r>
            <a:r>
              <a:rPr lang="en-US" altLang="ko-KR" sz="1800" dirty="0">
                <a:latin typeface="Times" pitchFamily="18" charset="0"/>
                <a:cs typeface="Times" pitchFamily="18" charset="0"/>
              </a:rPr>
              <a:t>such as video rate </a:t>
            </a:r>
            <a:r>
              <a:rPr lang="en-US" altLang="ko-KR" sz="1800" dirty="0" smtClean="0">
                <a:latin typeface="Times" pitchFamily="18" charset="0"/>
                <a:cs typeface="Times" pitchFamily="18" charset="0"/>
              </a:rPr>
              <a:t>obtained </a:t>
            </a:r>
            <a:r>
              <a:rPr lang="en-US" altLang="ko-KR" sz="1800" dirty="0">
                <a:latin typeface="Times" pitchFamily="18" charset="0"/>
                <a:cs typeface="Times" pitchFamily="18" charset="0"/>
              </a:rPr>
              <a:t>from network/receiver status into video encoder </a:t>
            </a:r>
            <a:r>
              <a:rPr lang="en-US" altLang="ko-KR" sz="1800" dirty="0" smtClean="0">
                <a:latin typeface="Times" pitchFamily="18" charset="0"/>
                <a:cs typeface="Times" pitchFamily="18" charset="0"/>
              </a:rPr>
              <a:t>by </a:t>
            </a:r>
            <a:r>
              <a:rPr lang="en-US" altLang="ko-KR" sz="1800" dirty="0">
                <a:latin typeface="Times" pitchFamily="18" charset="0"/>
                <a:cs typeface="Times" pitchFamily="18" charset="0"/>
              </a:rPr>
              <a:t>using the interface of Component Object </a:t>
            </a:r>
            <a:r>
              <a:rPr lang="en-US" altLang="ko-KR" sz="1800" dirty="0" smtClean="0">
                <a:latin typeface="Times" pitchFamily="18" charset="0"/>
                <a:cs typeface="Times" pitchFamily="18" charset="0"/>
              </a:rPr>
              <a:t>Model</a:t>
            </a:r>
            <a:endParaRPr lang="en-US" altLang="ko-KR" sz="1800" dirty="0">
              <a:latin typeface="Times" pitchFamily="18" charset="0"/>
              <a:cs typeface="Times" pitchFamily="18" charset="0"/>
            </a:endParaRPr>
          </a:p>
          <a:p>
            <a:pPr lvl="1">
              <a:buFont typeface="Arial" pitchFamily="34" charset="0"/>
              <a:buChar char="•"/>
            </a:pPr>
            <a:r>
              <a:rPr lang="en-US" altLang="ko-KR" sz="2000" dirty="0">
                <a:latin typeface="Times" pitchFamily="18" charset="0"/>
                <a:cs typeface="Times" pitchFamily="18" charset="0"/>
              </a:rPr>
              <a:t>Sender and Receiver Agents</a:t>
            </a:r>
          </a:p>
          <a:p>
            <a:pPr lvl="2"/>
            <a:r>
              <a:rPr lang="en-US" altLang="ko-KR" sz="1800" dirty="0">
                <a:latin typeface="Times" pitchFamily="18" charset="0"/>
                <a:cs typeface="Times" pitchFamily="18" charset="0"/>
              </a:rPr>
              <a:t>are responsible for </a:t>
            </a:r>
            <a:r>
              <a:rPr lang="en-US" altLang="ko-KR" sz="1800" b="1" dirty="0">
                <a:latin typeface="Times" pitchFamily="18" charset="0"/>
                <a:cs typeface="Times" pitchFamily="18" charset="0"/>
              </a:rPr>
              <a:t>sending and receiving RTP packets</a:t>
            </a:r>
          </a:p>
          <a:p>
            <a:pPr lvl="1">
              <a:buFont typeface="Arial" pitchFamily="34" charset="0"/>
              <a:buChar char="•"/>
            </a:pPr>
            <a:r>
              <a:rPr lang="en-US" altLang="ko-KR" sz="2000" dirty="0">
                <a:latin typeface="Times" pitchFamily="18" charset="0"/>
                <a:cs typeface="Times" pitchFamily="18" charset="0"/>
              </a:rPr>
              <a:t>Network Performance Evaluator</a:t>
            </a:r>
          </a:p>
          <a:p>
            <a:pPr lvl="2"/>
            <a:r>
              <a:rPr lang="en-US" altLang="ko-KR" sz="1800" b="1" dirty="0" smtClean="0">
                <a:latin typeface="Times" pitchFamily="18" charset="0"/>
                <a:cs typeface="Times" pitchFamily="18" charset="0"/>
              </a:rPr>
              <a:t>generates </a:t>
            </a:r>
            <a:r>
              <a:rPr lang="en-US" altLang="ko-KR" sz="1800" b="1" dirty="0">
                <a:latin typeface="Times" pitchFamily="18" charset="0"/>
                <a:cs typeface="Times" pitchFamily="18" charset="0"/>
              </a:rPr>
              <a:t>network metrics </a:t>
            </a:r>
            <a:r>
              <a:rPr lang="en-US" altLang="ko-KR" sz="1800" dirty="0">
                <a:latin typeface="Times" pitchFamily="18" charset="0"/>
                <a:cs typeface="Times" pitchFamily="18" charset="0"/>
              </a:rPr>
              <a:t>such as loss ratio and </a:t>
            </a:r>
            <a:r>
              <a:rPr lang="en-US" altLang="ko-KR" sz="1800" dirty="0" smtClean="0">
                <a:latin typeface="Times" pitchFamily="18" charset="0"/>
                <a:cs typeface="Times" pitchFamily="18" charset="0"/>
              </a:rPr>
              <a:t>delay</a:t>
            </a:r>
          </a:p>
          <a:p>
            <a:pPr lvl="1">
              <a:buFont typeface="Arial" pitchFamily="34" charset="0"/>
              <a:buChar char="•"/>
            </a:pPr>
            <a:r>
              <a:rPr lang="en-US" altLang="ko-KR" sz="2000" dirty="0" smtClean="0">
                <a:latin typeface="Times" pitchFamily="18" charset="0"/>
                <a:cs typeface="Times" pitchFamily="18" charset="0"/>
              </a:rPr>
              <a:t>Video </a:t>
            </a:r>
            <a:r>
              <a:rPr lang="en-US" altLang="ko-KR" sz="2000" dirty="0">
                <a:latin typeface="Times" pitchFamily="18" charset="0"/>
                <a:cs typeface="Times" pitchFamily="18" charset="0"/>
              </a:rPr>
              <a:t>Quality Evaluator</a:t>
            </a:r>
          </a:p>
          <a:p>
            <a:pPr lvl="2"/>
            <a:r>
              <a:rPr lang="en-US" altLang="ko-KR" sz="1800" b="1" dirty="0" smtClean="0">
                <a:latin typeface="Times" pitchFamily="18" charset="0"/>
                <a:cs typeface="Times" pitchFamily="18" charset="0"/>
              </a:rPr>
              <a:t>Retrieves </a:t>
            </a:r>
            <a:r>
              <a:rPr lang="en-US" altLang="ko-KR" sz="1800" b="1" dirty="0">
                <a:latin typeface="Times" pitchFamily="18" charset="0"/>
                <a:cs typeface="Times" pitchFamily="18" charset="0"/>
              </a:rPr>
              <a:t>video quality metrics </a:t>
            </a:r>
            <a:r>
              <a:rPr lang="en-US" altLang="ko-KR" sz="1800" dirty="0">
                <a:latin typeface="Times" pitchFamily="18" charset="0"/>
                <a:cs typeface="Times" pitchFamily="18" charset="0"/>
              </a:rPr>
              <a:t>such as PSNR and MSE</a:t>
            </a:r>
            <a:endParaRPr lang="ko-KR" altLang="en-US" sz="1800" dirty="0"/>
          </a:p>
          <a:p>
            <a:pPr lvl="1"/>
            <a:endParaRPr lang="en-US" altLang="ko-KR" sz="2000" dirty="0" smtClean="0">
              <a:solidFill>
                <a:schemeClr val="tx1"/>
              </a:solidFill>
              <a:latin typeface="Times" pitchFamily="18" charset="0"/>
              <a:cs typeface="Times" pitchFamily="18" charset="0"/>
            </a:endParaRPr>
          </a:p>
          <a:p>
            <a:pPr lvl="2"/>
            <a:endParaRPr lang="en-US" altLang="ko-KR" sz="2000" dirty="0" smtClean="0">
              <a:latin typeface="Times" pitchFamily="18" charset="0"/>
              <a:cs typeface="Times" pitchFamily="18" charset="0"/>
            </a:endParaRPr>
          </a:p>
        </p:txBody>
      </p:sp>
      <p:sp>
        <p:nvSpPr>
          <p:cNvPr id="3" name="슬라이드 번호 개체 틀 2"/>
          <p:cNvSpPr>
            <a:spLocks noGrp="1"/>
          </p:cNvSpPr>
          <p:nvPr>
            <p:ph type="sldNum" sz="quarter" idx="4294967295"/>
          </p:nvPr>
        </p:nvSpPr>
        <p:spPr>
          <a:xfrm>
            <a:off x="0" y="6356350"/>
            <a:ext cx="1981200" cy="365125"/>
          </a:xfrm>
          <a:prstGeom prst="rect">
            <a:avLst/>
          </a:prstGeom>
        </p:spPr>
        <p:txBody>
          <a:bodyPr/>
          <a:lstStyle/>
          <a:p>
            <a:fld id="{7794D777-B7CF-4AD5-AD6D-1E5629EA12C7}" type="slidenum">
              <a:rPr lang="ko-KR" altLang="en-US" smtClean="0"/>
              <a:pPr/>
              <a:t>14</a:t>
            </a:fld>
            <a:endParaRPr lang="ko-KR" altLang="en-US" dirty="0"/>
          </a:p>
        </p:txBody>
      </p:sp>
      <p:pic>
        <p:nvPicPr>
          <p:cNvPr id="6" name="Picture 2"/>
          <p:cNvPicPr>
            <a:picLocks noChangeAspect="1" noChangeArrowheads="1"/>
          </p:cNvPicPr>
          <p:nvPr/>
        </p:nvPicPr>
        <p:blipFill>
          <a:blip r:embed="rId3" cstate="print"/>
          <a:srcRect/>
          <a:stretch>
            <a:fillRect/>
          </a:stretch>
        </p:blipFill>
        <p:spPr bwMode="auto">
          <a:xfrm>
            <a:off x="6686550" y="6400800"/>
            <a:ext cx="2457450" cy="457200"/>
          </a:xfrm>
          <a:prstGeom prst="rect">
            <a:avLst/>
          </a:prstGeom>
          <a:noFill/>
          <a:ln w="9525">
            <a:noFill/>
            <a:miter lim="800000"/>
            <a:headEnd/>
            <a:tailEnd/>
          </a:ln>
        </p:spPr>
      </p:pic>
      <p:sp>
        <p:nvSpPr>
          <p:cNvPr id="8" name="제목 1"/>
          <p:cNvSpPr>
            <a:spLocks noGrp="1"/>
          </p:cNvSpPr>
          <p:nvPr>
            <p:ph type="title"/>
          </p:nvPr>
        </p:nvSpPr>
        <p:spPr>
          <a:xfrm>
            <a:off x="457200" y="152400"/>
            <a:ext cx="8686800" cy="828328"/>
          </a:xfrm>
        </p:spPr>
        <p:txBody>
          <a:bodyPr>
            <a:noAutofit/>
          </a:bodyPr>
          <a:lstStyle/>
          <a:p>
            <a:r>
              <a:rPr lang="en-US" altLang="ko-KR" sz="3500" b="1" dirty="0" smtClean="0">
                <a:solidFill>
                  <a:schemeClr val="bg1"/>
                </a:solidFill>
                <a:latin typeface="Times" pitchFamily="18" charset="0"/>
                <a:cs typeface="Times" pitchFamily="18" charset="0"/>
              </a:rPr>
              <a:t>OEFMON (5/8)</a:t>
            </a:r>
            <a:endParaRPr lang="ko-KR" altLang="en-US" sz="3500" b="1" dirty="0">
              <a:solidFill>
                <a:schemeClr val="bg1"/>
              </a:solidFill>
              <a:latin typeface="Times" pitchFamily="18" charset="0"/>
              <a:cs typeface="Times" pitchFamily="18" charset="0"/>
            </a:endParaRPr>
          </a:p>
        </p:txBody>
      </p:sp>
      <p:sp>
        <p:nvSpPr>
          <p:cNvPr id="9" name="TextBox 8"/>
          <p:cNvSpPr txBox="1"/>
          <p:nvPr/>
        </p:nvSpPr>
        <p:spPr>
          <a:xfrm>
            <a:off x="7915275" y="0"/>
            <a:ext cx="1228725" cy="900246"/>
          </a:xfrm>
          <a:prstGeom prst="rect">
            <a:avLst/>
          </a:prstGeom>
          <a:noFill/>
          <a:ln>
            <a:solidFill>
              <a:schemeClr val="tx1">
                <a:lumMod val="50000"/>
                <a:lumOff val="50000"/>
              </a:schemeClr>
            </a:solidFill>
          </a:ln>
        </p:spPr>
        <p:txBody>
          <a:bodyPr wrap="square" rtlCol="0">
            <a:spAutoFit/>
          </a:bodyPr>
          <a:lstStyle/>
          <a:p>
            <a:pPr algn="ctr"/>
            <a:r>
              <a:rPr lang="en-US" altLang="ko-KR" sz="1050" dirty="0">
                <a:solidFill>
                  <a:schemeClr val="bg1"/>
                </a:solidFill>
                <a:latin typeface="Times" pitchFamily="18" charset="0"/>
                <a:cs typeface="Times" pitchFamily="18" charset="0"/>
              </a:rPr>
              <a:t>Introduction</a:t>
            </a:r>
          </a:p>
          <a:p>
            <a:pPr algn="ctr"/>
            <a:r>
              <a:rPr lang="en-US" altLang="ko-KR" sz="1050" dirty="0">
                <a:solidFill>
                  <a:schemeClr val="bg1"/>
                </a:solidFill>
                <a:latin typeface="Times" pitchFamily="18" charset="0"/>
                <a:cs typeface="Times" pitchFamily="18" charset="0"/>
              </a:rPr>
              <a:t>Related work</a:t>
            </a:r>
          </a:p>
          <a:p>
            <a:pPr algn="ctr"/>
            <a:r>
              <a:rPr lang="en-US" altLang="ko-KR" sz="1050" b="1" dirty="0">
                <a:solidFill>
                  <a:schemeClr val="bg1"/>
                </a:solidFill>
                <a:latin typeface="Times" pitchFamily="18" charset="0"/>
                <a:cs typeface="Times" pitchFamily="18" charset="0"/>
              </a:rPr>
              <a:t>OEFMON</a:t>
            </a:r>
          </a:p>
          <a:p>
            <a:pPr algn="ctr"/>
            <a:r>
              <a:rPr lang="en-US" altLang="ko-KR" sz="1050" dirty="0">
                <a:solidFill>
                  <a:schemeClr val="bg1"/>
                </a:solidFill>
                <a:latin typeface="Times" pitchFamily="18" charset="0"/>
                <a:cs typeface="Times" pitchFamily="18" charset="0"/>
              </a:rPr>
              <a:t>Case studies</a:t>
            </a:r>
          </a:p>
          <a:p>
            <a:pPr algn="ctr"/>
            <a:r>
              <a:rPr lang="en-US" altLang="ko-KR" sz="1050" dirty="0">
                <a:solidFill>
                  <a:schemeClr val="bg1"/>
                </a:solidFill>
                <a:latin typeface="Times" pitchFamily="18" charset="0"/>
                <a:cs typeface="Times" pitchFamily="18" charset="0"/>
              </a:rPr>
              <a:t>Conclusions</a:t>
            </a:r>
            <a:endParaRPr lang="ko-KR" altLang="en-US" sz="1050" dirty="0">
              <a:solidFill>
                <a:schemeClr val="bg1"/>
              </a:solidFill>
            </a:endParaRPr>
          </a:p>
        </p:txBody>
      </p:sp>
    </p:spTree>
  </p:cSld>
  <p:clrMapOvr>
    <a:masterClrMapping/>
  </p:clrMapOvr>
  <p:transition spd="med">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내용 개체 틀 4"/>
          <p:cNvSpPr>
            <a:spLocks noGrp="1"/>
          </p:cNvSpPr>
          <p:nvPr>
            <p:ph idx="1"/>
          </p:nvPr>
        </p:nvSpPr>
        <p:spPr>
          <a:xfrm>
            <a:off x="314325" y="1124744"/>
            <a:ext cx="8524875" cy="4880769"/>
          </a:xfrm>
        </p:spPr>
        <p:txBody>
          <a:bodyPr>
            <a:noAutofit/>
          </a:bodyPr>
          <a:lstStyle/>
          <a:p>
            <a:r>
              <a:rPr lang="en-US" altLang="ko-KR" sz="2500" b="0" dirty="0" smtClean="0">
                <a:latin typeface="Times" pitchFamily="18" charset="0"/>
                <a:cs typeface="Times" pitchFamily="18" charset="0"/>
              </a:rPr>
              <a:t>Components (Cont.)</a:t>
            </a:r>
          </a:p>
          <a:p>
            <a:pPr lvl="1">
              <a:buFont typeface="Arial" pitchFamily="34" charset="0"/>
              <a:buChar char="•"/>
            </a:pPr>
            <a:r>
              <a:rPr lang="en-US" altLang="ko-KR" sz="2000" dirty="0" err="1" smtClean="0">
                <a:latin typeface="Times" pitchFamily="18" charset="0"/>
                <a:cs typeface="Times" pitchFamily="18" charset="0"/>
              </a:rPr>
              <a:t>QualNet</a:t>
            </a:r>
            <a:r>
              <a:rPr lang="en-US" altLang="ko-KR" sz="2000" dirty="0" smtClean="0">
                <a:latin typeface="Times" pitchFamily="18" charset="0"/>
                <a:cs typeface="Times" pitchFamily="18" charset="0"/>
              </a:rPr>
              <a:t> Connector Filter</a:t>
            </a:r>
          </a:p>
          <a:p>
            <a:pPr lvl="2"/>
            <a:r>
              <a:rPr lang="en-US" altLang="ko-KR" sz="1800" dirty="0" smtClean="0">
                <a:latin typeface="Times" pitchFamily="18" charset="0"/>
                <a:cs typeface="Times" pitchFamily="18" charset="0"/>
              </a:rPr>
              <a:t>is to integrate the Multimedia Module and the Network Simulator</a:t>
            </a:r>
          </a:p>
          <a:p>
            <a:pPr lvl="2"/>
            <a:r>
              <a:rPr lang="en-US" altLang="ko-KR" sz="1800" dirty="0" smtClean="0">
                <a:latin typeface="Times" pitchFamily="18" charset="0"/>
                <a:cs typeface="Times" pitchFamily="18" charset="0"/>
              </a:rPr>
              <a:t>is designed to be able to connect </a:t>
            </a:r>
            <a:r>
              <a:rPr lang="en-US" altLang="ko-KR" sz="1800" b="1" dirty="0" smtClean="0">
                <a:latin typeface="Times" pitchFamily="18" charset="0"/>
                <a:cs typeface="Times" pitchFamily="18" charset="0"/>
              </a:rPr>
              <a:t>any</a:t>
            </a:r>
            <a:r>
              <a:rPr lang="en-US" altLang="ko-KR" sz="1800" dirty="0" smtClean="0">
                <a:latin typeface="Times" pitchFamily="18" charset="0"/>
                <a:cs typeface="Times" pitchFamily="18" charset="0"/>
              </a:rPr>
              <a:t> </a:t>
            </a:r>
            <a:r>
              <a:rPr lang="en-US" altLang="ko-KR" sz="1800" b="1" dirty="0" smtClean="0">
                <a:latin typeface="Times" pitchFamily="18" charset="0"/>
                <a:cs typeface="Times" pitchFamily="18" charset="0"/>
              </a:rPr>
              <a:t>filter</a:t>
            </a:r>
            <a:r>
              <a:rPr lang="en-US" altLang="ko-KR" sz="1800" dirty="0" smtClean="0">
                <a:latin typeface="Times" pitchFamily="18" charset="0"/>
                <a:cs typeface="Times" pitchFamily="18" charset="0"/>
              </a:rPr>
              <a:t> in DirectShow</a:t>
            </a:r>
          </a:p>
          <a:p>
            <a:pPr lvl="2"/>
            <a:r>
              <a:rPr lang="en-US" altLang="ko-KR" sz="1800" dirty="0" smtClean="0">
                <a:latin typeface="Times" pitchFamily="18" charset="0"/>
                <a:cs typeface="Times" pitchFamily="18" charset="0"/>
              </a:rPr>
              <a:t>Receives coded data from encoders then packetizes them in RTP format and sends them to </a:t>
            </a:r>
            <a:r>
              <a:rPr lang="en-US" altLang="ko-KR" sz="1800" dirty="0" err="1" smtClean="0">
                <a:latin typeface="Times" pitchFamily="18" charset="0"/>
                <a:cs typeface="Times" pitchFamily="18" charset="0"/>
              </a:rPr>
              <a:t>QualNet</a:t>
            </a:r>
            <a:r>
              <a:rPr lang="en-US" altLang="ko-KR" sz="1800" dirty="0" smtClean="0">
                <a:latin typeface="Times" pitchFamily="18" charset="0"/>
                <a:cs typeface="Times" pitchFamily="18" charset="0"/>
              </a:rPr>
              <a:t> with </a:t>
            </a:r>
            <a:r>
              <a:rPr lang="en-US" altLang="ko-KR" sz="1800" dirty="0" err="1" smtClean="0">
                <a:latin typeface="Times" pitchFamily="18" charset="0"/>
                <a:cs typeface="Times" pitchFamily="18" charset="0"/>
              </a:rPr>
              <a:t>QoS</a:t>
            </a:r>
            <a:r>
              <a:rPr lang="en-US" altLang="ko-KR" sz="1800" dirty="0" smtClean="0">
                <a:latin typeface="Times" pitchFamily="18" charset="0"/>
                <a:cs typeface="Times" pitchFamily="18" charset="0"/>
              </a:rPr>
              <a:t> parameter</a:t>
            </a:r>
          </a:p>
          <a:p>
            <a:pPr lvl="2"/>
            <a:r>
              <a:rPr lang="en-US" altLang="ko-KR" sz="1800" dirty="0" smtClean="0">
                <a:latin typeface="Times" pitchFamily="18" charset="0"/>
                <a:cs typeface="Times" pitchFamily="18" charset="0"/>
              </a:rPr>
              <a:t>consists of three internal modules</a:t>
            </a:r>
          </a:p>
          <a:p>
            <a:pPr lvl="3">
              <a:buFont typeface="Times" pitchFamily="18" charset="0"/>
              <a:buChar char="∙"/>
            </a:pPr>
            <a:r>
              <a:rPr lang="en-US" altLang="ko-KR" sz="1800" dirty="0" smtClean="0">
                <a:latin typeface="Times" pitchFamily="18" charset="0"/>
                <a:cs typeface="Times" pitchFamily="18" charset="0"/>
              </a:rPr>
              <a:t>Packet manager packetizes/</a:t>
            </a:r>
            <a:r>
              <a:rPr lang="en-US" altLang="ko-KR" sz="1800" dirty="0" err="1" smtClean="0">
                <a:latin typeface="Times" pitchFamily="18" charset="0"/>
                <a:cs typeface="Times" pitchFamily="18" charset="0"/>
              </a:rPr>
              <a:t>depacketizes</a:t>
            </a:r>
            <a:r>
              <a:rPr lang="en-US" altLang="ko-KR" sz="1800" dirty="0" smtClean="0">
                <a:latin typeface="Times" pitchFamily="18" charset="0"/>
                <a:cs typeface="Times" pitchFamily="18" charset="0"/>
              </a:rPr>
              <a:t> media stream to/from RTP stream</a:t>
            </a:r>
          </a:p>
          <a:p>
            <a:pPr lvl="3">
              <a:buFont typeface="Times" pitchFamily="18" charset="0"/>
              <a:buChar char="∙"/>
            </a:pPr>
            <a:r>
              <a:rPr lang="en-US" altLang="ko-KR" sz="1800" dirty="0" smtClean="0">
                <a:latin typeface="Times" pitchFamily="18" charset="0"/>
                <a:cs typeface="Times" pitchFamily="18" charset="0"/>
              </a:rPr>
              <a:t>Jitter manager </a:t>
            </a:r>
            <a:r>
              <a:rPr lang="en-US" altLang="ko-KR" sz="1800" b="1" dirty="0" smtClean="0">
                <a:latin typeface="Times" pitchFamily="18" charset="0"/>
                <a:cs typeface="Times" pitchFamily="18" charset="0"/>
              </a:rPr>
              <a:t>collects packets </a:t>
            </a:r>
            <a:r>
              <a:rPr lang="en-US" altLang="ko-KR" sz="1800" dirty="0" smtClean="0">
                <a:latin typeface="Times" pitchFamily="18" charset="0"/>
                <a:cs typeface="Times" pitchFamily="18" charset="0"/>
              </a:rPr>
              <a:t>from the Receiver Agent in </a:t>
            </a:r>
            <a:r>
              <a:rPr lang="en-US" altLang="ko-KR" sz="1800" dirty="0" err="1" smtClean="0">
                <a:latin typeface="Times" pitchFamily="18" charset="0"/>
                <a:cs typeface="Times" pitchFamily="18" charset="0"/>
              </a:rPr>
              <a:t>QualNet</a:t>
            </a:r>
            <a:r>
              <a:rPr lang="en-US" altLang="ko-KR" sz="1800" dirty="0" smtClean="0">
                <a:latin typeface="Times" pitchFamily="18" charset="0"/>
                <a:cs typeface="Times" pitchFamily="18" charset="0"/>
              </a:rPr>
              <a:t> then, </a:t>
            </a:r>
            <a:r>
              <a:rPr lang="en-US" altLang="ko-KR" sz="1800" b="1" dirty="0" smtClean="0">
                <a:latin typeface="Times" pitchFamily="18" charset="0"/>
                <a:cs typeface="Times" pitchFamily="18" charset="0"/>
              </a:rPr>
              <a:t>composes the packets</a:t>
            </a:r>
            <a:r>
              <a:rPr lang="en-US" altLang="ko-KR" sz="1800" dirty="0" smtClean="0">
                <a:latin typeface="Times" pitchFamily="18" charset="0"/>
                <a:cs typeface="Times" pitchFamily="18" charset="0"/>
              </a:rPr>
              <a:t> into multimedia stream and sends them to Video Decoder filter in DirectShow</a:t>
            </a:r>
          </a:p>
          <a:p>
            <a:pPr lvl="3">
              <a:buFont typeface="Times" pitchFamily="18" charset="0"/>
              <a:buChar char="∙"/>
            </a:pPr>
            <a:r>
              <a:rPr lang="en-US" altLang="ko-KR" sz="1800" dirty="0" smtClean="0">
                <a:latin typeface="Times" pitchFamily="18" charset="0"/>
                <a:cs typeface="Times" pitchFamily="18" charset="0"/>
              </a:rPr>
              <a:t>IPC Manager provides a </a:t>
            </a:r>
            <a:r>
              <a:rPr lang="en-US" altLang="ko-KR" sz="1800" b="1" dirty="0" smtClean="0">
                <a:latin typeface="Times" pitchFamily="18" charset="0"/>
                <a:cs typeface="Times" pitchFamily="18" charset="0"/>
              </a:rPr>
              <a:t>tight coupling </a:t>
            </a:r>
            <a:r>
              <a:rPr lang="en-US" altLang="ko-KR" sz="1800" dirty="0" smtClean="0">
                <a:latin typeface="Times" pitchFamily="18" charset="0"/>
                <a:cs typeface="Times" pitchFamily="18" charset="0"/>
              </a:rPr>
              <a:t>between </a:t>
            </a:r>
            <a:r>
              <a:rPr lang="en-US" altLang="ko-KR" sz="1800" dirty="0" err="1" smtClean="0">
                <a:latin typeface="Times" pitchFamily="18" charset="0"/>
                <a:cs typeface="Times" pitchFamily="18" charset="0"/>
              </a:rPr>
              <a:t>QualNet</a:t>
            </a:r>
            <a:r>
              <a:rPr lang="en-US" altLang="ko-KR" sz="1800" dirty="0" smtClean="0">
                <a:latin typeface="Times" pitchFamily="18" charset="0"/>
                <a:cs typeface="Times" pitchFamily="18" charset="0"/>
              </a:rPr>
              <a:t> and DirectShow</a:t>
            </a:r>
          </a:p>
          <a:p>
            <a:pPr lvl="2"/>
            <a:endParaRPr lang="en-US" altLang="ko-KR" sz="2000" dirty="0" smtClean="0">
              <a:latin typeface="Times" pitchFamily="18" charset="0"/>
              <a:cs typeface="Times" pitchFamily="18" charset="0"/>
            </a:endParaRPr>
          </a:p>
        </p:txBody>
      </p:sp>
      <p:sp>
        <p:nvSpPr>
          <p:cNvPr id="3" name="슬라이드 번호 개체 틀 2"/>
          <p:cNvSpPr>
            <a:spLocks noGrp="1"/>
          </p:cNvSpPr>
          <p:nvPr>
            <p:ph type="sldNum" sz="quarter" idx="4294967295"/>
          </p:nvPr>
        </p:nvSpPr>
        <p:spPr>
          <a:xfrm>
            <a:off x="0" y="6356350"/>
            <a:ext cx="1981200" cy="365125"/>
          </a:xfrm>
          <a:prstGeom prst="rect">
            <a:avLst/>
          </a:prstGeom>
        </p:spPr>
        <p:txBody>
          <a:bodyPr/>
          <a:lstStyle/>
          <a:p>
            <a:fld id="{7794D777-B7CF-4AD5-AD6D-1E5629EA12C7}" type="slidenum">
              <a:rPr lang="ko-KR" altLang="en-US" smtClean="0"/>
              <a:pPr/>
              <a:t>15</a:t>
            </a:fld>
            <a:endParaRPr lang="ko-KR" altLang="en-US" dirty="0"/>
          </a:p>
        </p:txBody>
      </p:sp>
      <p:pic>
        <p:nvPicPr>
          <p:cNvPr id="6" name="Picture 2"/>
          <p:cNvPicPr>
            <a:picLocks noChangeAspect="1" noChangeArrowheads="1"/>
          </p:cNvPicPr>
          <p:nvPr/>
        </p:nvPicPr>
        <p:blipFill>
          <a:blip r:embed="rId3" cstate="print"/>
          <a:srcRect/>
          <a:stretch>
            <a:fillRect/>
          </a:stretch>
        </p:blipFill>
        <p:spPr bwMode="auto">
          <a:xfrm>
            <a:off x="6686550" y="6400800"/>
            <a:ext cx="2457450" cy="457200"/>
          </a:xfrm>
          <a:prstGeom prst="rect">
            <a:avLst/>
          </a:prstGeom>
          <a:noFill/>
          <a:ln w="9525">
            <a:noFill/>
            <a:miter lim="800000"/>
            <a:headEnd/>
            <a:tailEnd/>
          </a:ln>
        </p:spPr>
      </p:pic>
      <p:sp>
        <p:nvSpPr>
          <p:cNvPr id="8" name="제목 1"/>
          <p:cNvSpPr>
            <a:spLocks noGrp="1"/>
          </p:cNvSpPr>
          <p:nvPr>
            <p:ph type="title"/>
          </p:nvPr>
        </p:nvSpPr>
        <p:spPr>
          <a:xfrm>
            <a:off x="457200" y="152400"/>
            <a:ext cx="8686800" cy="828328"/>
          </a:xfrm>
        </p:spPr>
        <p:txBody>
          <a:bodyPr>
            <a:noAutofit/>
          </a:bodyPr>
          <a:lstStyle/>
          <a:p>
            <a:r>
              <a:rPr lang="en-US" altLang="ko-KR" sz="3500" b="1" dirty="0" smtClean="0">
                <a:solidFill>
                  <a:schemeClr val="bg1"/>
                </a:solidFill>
                <a:latin typeface="Times" pitchFamily="18" charset="0"/>
                <a:cs typeface="Times" pitchFamily="18" charset="0"/>
              </a:rPr>
              <a:t>OEFMON (6/8)</a:t>
            </a:r>
            <a:endParaRPr lang="ko-KR" altLang="en-US" sz="3500" b="1" dirty="0">
              <a:solidFill>
                <a:schemeClr val="bg1"/>
              </a:solidFill>
              <a:latin typeface="Times" pitchFamily="18" charset="0"/>
              <a:cs typeface="Times" pitchFamily="18" charset="0"/>
            </a:endParaRPr>
          </a:p>
        </p:txBody>
      </p:sp>
      <p:sp>
        <p:nvSpPr>
          <p:cNvPr id="9" name="TextBox 8"/>
          <p:cNvSpPr txBox="1"/>
          <p:nvPr/>
        </p:nvSpPr>
        <p:spPr>
          <a:xfrm>
            <a:off x="7915275" y="0"/>
            <a:ext cx="1228725" cy="900246"/>
          </a:xfrm>
          <a:prstGeom prst="rect">
            <a:avLst/>
          </a:prstGeom>
          <a:noFill/>
          <a:ln>
            <a:solidFill>
              <a:schemeClr val="tx1">
                <a:lumMod val="50000"/>
                <a:lumOff val="50000"/>
              </a:schemeClr>
            </a:solidFill>
          </a:ln>
        </p:spPr>
        <p:txBody>
          <a:bodyPr wrap="square" rtlCol="0">
            <a:spAutoFit/>
          </a:bodyPr>
          <a:lstStyle/>
          <a:p>
            <a:pPr algn="ctr"/>
            <a:r>
              <a:rPr lang="en-US" altLang="ko-KR" sz="1050" dirty="0">
                <a:solidFill>
                  <a:schemeClr val="bg1"/>
                </a:solidFill>
                <a:latin typeface="Times" pitchFamily="18" charset="0"/>
                <a:cs typeface="Times" pitchFamily="18" charset="0"/>
              </a:rPr>
              <a:t>Introduction</a:t>
            </a:r>
          </a:p>
          <a:p>
            <a:pPr algn="ctr"/>
            <a:r>
              <a:rPr lang="en-US" altLang="ko-KR" sz="1050" dirty="0">
                <a:solidFill>
                  <a:schemeClr val="bg1"/>
                </a:solidFill>
                <a:latin typeface="Times" pitchFamily="18" charset="0"/>
                <a:cs typeface="Times" pitchFamily="18" charset="0"/>
              </a:rPr>
              <a:t>Related work</a:t>
            </a:r>
          </a:p>
          <a:p>
            <a:pPr algn="ctr"/>
            <a:r>
              <a:rPr lang="en-US" altLang="ko-KR" sz="1050" b="1" dirty="0">
                <a:solidFill>
                  <a:schemeClr val="bg1"/>
                </a:solidFill>
                <a:latin typeface="Times" pitchFamily="18" charset="0"/>
                <a:cs typeface="Times" pitchFamily="18" charset="0"/>
              </a:rPr>
              <a:t>OEFMON</a:t>
            </a:r>
          </a:p>
          <a:p>
            <a:pPr algn="ctr"/>
            <a:r>
              <a:rPr lang="en-US" altLang="ko-KR" sz="1050" dirty="0">
                <a:solidFill>
                  <a:schemeClr val="bg1"/>
                </a:solidFill>
                <a:latin typeface="Times" pitchFamily="18" charset="0"/>
                <a:cs typeface="Times" pitchFamily="18" charset="0"/>
              </a:rPr>
              <a:t>Case studies</a:t>
            </a:r>
          </a:p>
          <a:p>
            <a:pPr algn="ctr"/>
            <a:r>
              <a:rPr lang="en-US" altLang="ko-KR" sz="1050" dirty="0">
                <a:solidFill>
                  <a:schemeClr val="bg1"/>
                </a:solidFill>
                <a:latin typeface="Times" pitchFamily="18" charset="0"/>
                <a:cs typeface="Times" pitchFamily="18" charset="0"/>
              </a:rPr>
              <a:t>Conclusions</a:t>
            </a:r>
            <a:endParaRPr lang="ko-KR" altLang="en-US" sz="1050" dirty="0">
              <a:solidFill>
                <a:schemeClr val="bg1"/>
              </a:solidFill>
            </a:endParaRPr>
          </a:p>
        </p:txBody>
      </p:sp>
    </p:spTree>
    <p:extLst>
      <p:ext uri="{BB962C8B-B14F-4D97-AF65-F5344CB8AC3E}">
        <p14:creationId xmlns:p14="http://schemas.microsoft.com/office/powerpoint/2010/main" val="97362260"/>
      </p:ext>
    </p:extLst>
  </p:cSld>
  <p:clrMapOvr>
    <a:masterClrMapping/>
  </p:clrMapOvr>
  <p:transition spd="med">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내용 개체 틀 4"/>
          <p:cNvSpPr>
            <a:spLocks noGrp="1"/>
          </p:cNvSpPr>
          <p:nvPr>
            <p:ph idx="1"/>
          </p:nvPr>
        </p:nvSpPr>
        <p:spPr>
          <a:xfrm>
            <a:off x="314325" y="1196752"/>
            <a:ext cx="8524875" cy="4808761"/>
          </a:xfrm>
        </p:spPr>
        <p:txBody>
          <a:bodyPr>
            <a:noAutofit/>
          </a:bodyPr>
          <a:lstStyle/>
          <a:p>
            <a:r>
              <a:rPr lang="en-US" altLang="ko-KR" sz="2500" b="0" dirty="0" smtClean="0">
                <a:latin typeface="Times" pitchFamily="18" charset="0"/>
                <a:cs typeface="Times" pitchFamily="18" charset="0"/>
              </a:rPr>
              <a:t>Design and implementation issues</a:t>
            </a:r>
          </a:p>
          <a:p>
            <a:pPr lvl="1">
              <a:buFont typeface="Arial" pitchFamily="34" charset="0"/>
              <a:buChar char="•"/>
            </a:pPr>
            <a:r>
              <a:rPr lang="en-US" altLang="ko-KR" sz="2000" dirty="0" smtClean="0">
                <a:latin typeface="Times" pitchFamily="18" charset="0"/>
                <a:cs typeface="Times" pitchFamily="18" charset="0"/>
              </a:rPr>
              <a:t>Handling time synchronization</a:t>
            </a:r>
          </a:p>
          <a:p>
            <a:pPr lvl="2"/>
            <a:r>
              <a:rPr lang="en-US" altLang="ko-KR" sz="1800" dirty="0" smtClean="0">
                <a:latin typeface="Times" pitchFamily="18" charset="0"/>
                <a:cs typeface="Times" pitchFamily="18" charset="0"/>
              </a:rPr>
              <a:t>Sender Agent in </a:t>
            </a:r>
            <a:r>
              <a:rPr lang="en-US" altLang="ko-KR" sz="1800" dirty="0" err="1" smtClean="0">
                <a:latin typeface="Times" pitchFamily="18" charset="0"/>
                <a:cs typeface="Times" pitchFamily="18" charset="0"/>
              </a:rPr>
              <a:t>QualNet</a:t>
            </a:r>
            <a:r>
              <a:rPr lang="en-US" altLang="ko-KR" sz="1800" dirty="0" smtClean="0">
                <a:latin typeface="Times" pitchFamily="18" charset="0"/>
                <a:cs typeface="Times" pitchFamily="18" charset="0"/>
              </a:rPr>
              <a:t> is </a:t>
            </a:r>
            <a:r>
              <a:rPr lang="en-US" altLang="ko-KR" sz="1800" b="1" dirty="0" smtClean="0">
                <a:latin typeface="Times" pitchFamily="18" charset="0"/>
                <a:cs typeface="Times" pitchFamily="18" charset="0"/>
              </a:rPr>
              <a:t>continuously suspended </a:t>
            </a:r>
            <a:r>
              <a:rPr lang="en-US" altLang="ko-KR" sz="1800" dirty="0" smtClean="0">
                <a:latin typeface="Times" pitchFamily="18" charset="0"/>
                <a:cs typeface="Times" pitchFamily="18" charset="0"/>
              </a:rPr>
              <a:t>until the next coded data is received from </a:t>
            </a:r>
            <a:r>
              <a:rPr lang="en-US" altLang="ko-KR" sz="1800" dirty="0" err="1" smtClean="0">
                <a:latin typeface="Times" pitchFamily="18" charset="0"/>
                <a:cs typeface="Times" pitchFamily="18" charset="0"/>
              </a:rPr>
              <a:t>QualNet</a:t>
            </a:r>
            <a:r>
              <a:rPr lang="en-US" altLang="ko-KR" sz="1800" dirty="0" smtClean="0">
                <a:latin typeface="Times" pitchFamily="18" charset="0"/>
                <a:cs typeface="Times" pitchFamily="18" charset="0"/>
              </a:rPr>
              <a:t> Connector by using blocking I/O operation in Named PIPE</a:t>
            </a:r>
          </a:p>
          <a:p>
            <a:pPr lvl="1">
              <a:buFont typeface="Arial" pitchFamily="34" charset="0"/>
              <a:buChar char="•"/>
            </a:pPr>
            <a:r>
              <a:rPr lang="en-US" altLang="ko-KR" sz="2000" dirty="0" smtClean="0">
                <a:latin typeface="Times" pitchFamily="18" charset="0"/>
                <a:cs typeface="Times" pitchFamily="18" charset="0"/>
              </a:rPr>
              <a:t>Play-out buffer</a:t>
            </a:r>
          </a:p>
          <a:p>
            <a:pPr lvl="2"/>
            <a:r>
              <a:rPr lang="en-US" altLang="ko-KR" sz="1800" dirty="0" smtClean="0">
                <a:latin typeface="Times" pitchFamily="18" charset="0"/>
                <a:cs typeface="Times" pitchFamily="18" charset="0"/>
              </a:rPr>
              <a:t>Most of the existing mechanisms use either fixed-size or adaptive-size buffer</a:t>
            </a:r>
          </a:p>
          <a:p>
            <a:pPr lvl="2"/>
            <a:r>
              <a:rPr lang="en-US" altLang="ko-KR" sz="1800" dirty="0" smtClean="0">
                <a:latin typeface="Times" pitchFamily="18" charset="0"/>
                <a:cs typeface="Times" pitchFamily="18" charset="0"/>
              </a:rPr>
              <a:t>OEFMON </a:t>
            </a:r>
            <a:r>
              <a:rPr lang="en-US" altLang="ko-KR" sz="1800" b="1" dirty="0" smtClean="0">
                <a:latin typeface="Times" pitchFamily="18" charset="0"/>
                <a:cs typeface="Times" pitchFamily="18" charset="0"/>
              </a:rPr>
              <a:t>supports fixed-sized buffer</a:t>
            </a:r>
          </a:p>
          <a:p>
            <a:pPr lvl="1">
              <a:buFont typeface="Arial" pitchFamily="34" charset="0"/>
              <a:buChar char="•"/>
            </a:pPr>
            <a:r>
              <a:rPr lang="en-US" altLang="ko-KR" sz="2000" dirty="0" smtClean="0">
                <a:latin typeface="Times" pitchFamily="18" charset="0"/>
                <a:cs typeface="Times" pitchFamily="18" charset="0"/>
              </a:rPr>
              <a:t> Handling missing frames</a:t>
            </a:r>
          </a:p>
          <a:p>
            <a:pPr lvl="2"/>
            <a:r>
              <a:rPr lang="en-US" altLang="ko-KR" sz="1800" dirty="0" smtClean="0">
                <a:latin typeface="Times" pitchFamily="18" charset="0"/>
                <a:cs typeface="Times" pitchFamily="18" charset="0"/>
              </a:rPr>
              <a:t>Some </a:t>
            </a:r>
            <a:r>
              <a:rPr lang="en-US" altLang="ko-KR" sz="1800" dirty="0">
                <a:latin typeface="Times" pitchFamily="18" charset="0"/>
                <a:cs typeface="Times" pitchFamily="18" charset="0"/>
              </a:rPr>
              <a:t>video </a:t>
            </a:r>
            <a:r>
              <a:rPr lang="en-US" altLang="ko-KR" sz="1800" dirty="0" smtClean="0">
                <a:latin typeface="Times" pitchFamily="18" charset="0"/>
                <a:cs typeface="Times" pitchFamily="18" charset="0"/>
              </a:rPr>
              <a:t>frames may </a:t>
            </a:r>
            <a:r>
              <a:rPr lang="en-US" altLang="ko-KR" sz="1800" dirty="0">
                <a:latin typeface="Times" pitchFamily="18" charset="0"/>
                <a:cs typeface="Times" pitchFamily="18" charset="0"/>
              </a:rPr>
              <a:t>not be available for </a:t>
            </a:r>
            <a:r>
              <a:rPr lang="en-US" altLang="ko-KR" sz="1800" dirty="0" smtClean="0">
                <a:latin typeface="Times" pitchFamily="18" charset="0"/>
                <a:cs typeface="Times" pitchFamily="18" charset="0"/>
              </a:rPr>
              <a:t>decoding due to error</a:t>
            </a:r>
          </a:p>
          <a:p>
            <a:pPr lvl="2"/>
            <a:r>
              <a:rPr lang="en-US" altLang="ko-KR" sz="1800" b="1" dirty="0" smtClean="0">
                <a:latin typeface="Times" pitchFamily="18" charset="0"/>
                <a:cs typeface="Times" pitchFamily="18" charset="0"/>
              </a:rPr>
              <a:t>Missing frames should be compensated </a:t>
            </a:r>
            <a:r>
              <a:rPr lang="en-US" altLang="ko-KR" sz="1800" dirty="0" smtClean="0">
                <a:latin typeface="Times" pitchFamily="18" charset="0"/>
                <a:cs typeface="Times" pitchFamily="18" charset="0"/>
              </a:rPr>
              <a:t>with pre-decoded frames for full-reference video quality measurement</a:t>
            </a:r>
          </a:p>
          <a:p>
            <a:pPr lvl="2"/>
            <a:r>
              <a:rPr lang="en-US" altLang="ko-KR" sz="1800" dirty="0" smtClean="0">
                <a:latin typeface="Times" pitchFamily="18" charset="0"/>
                <a:cs typeface="Times" pitchFamily="18" charset="0"/>
              </a:rPr>
              <a:t>Raw Video Writer Filter looks at each media sample, which is a basic processing unit in DirectShow, and checks its timestamp to determine compensation of lost frame</a:t>
            </a:r>
          </a:p>
          <a:p>
            <a:pPr lvl="1"/>
            <a:endParaRPr lang="ko-KR" altLang="en-US" sz="2000" dirty="0">
              <a:latin typeface="Times" pitchFamily="18" charset="0"/>
              <a:cs typeface="Times" pitchFamily="18" charset="0"/>
            </a:endParaRPr>
          </a:p>
        </p:txBody>
      </p:sp>
      <p:sp>
        <p:nvSpPr>
          <p:cNvPr id="3" name="슬라이드 번호 개체 틀 2"/>
          <p:cNvSpPr>
            <a:spLocks noGrp="1"/>
          </p:cNvSpPr>
          <p:nvPr>
            <p:ph type="sldNum" sz="quarter" idx="4294967295"/>
          </p:nvPr>
        </p:nvSpPr>
        <p:spPr>
          <a:xfrm>
            <a:off x="0" y="6356350"/>
            <a:ext cx="1981200" cy="365125"/>
          </a:xfrm>
          <a:prstGeom prst="rect">
            <a:avLst/>
          </a:prstGeom>
        </p:spPr>
        <p:txBody>
          <a:bodyPr/>
          <a:lstStyle/>
          <a:p>
            <a:fld id="{7794D777-B7CF-4AD5-AD6D-1E5629EA12C7}" type="slidenum">
              <a:rPr lang="ko-KR" altLang="en-US" smtClean="0"/>
              <a:pPr/>
              <a:t>16</a:t>
            </a:fld>
            <a:endParaRPr lang="ko-KR" altLang="en-US" dirty="0"/>
          </a:p>
        </p:txBody>
      </p:sp>
      <p:pic>
        <p:nvPicPr>
          <p:cNvPr id="6" name="Picture 2"/>
          <p:cNvPicPr>
            <a:picLocks noChangeAspect="1" noChangeArrowheads="1"/>
          </p:cNvPicPr>
          <p:nvPr/>
        </p:nvPicPr>
        <p:blipFill>
          <a:blip r:embed="rId3" cstate="print"/>
          <a:srcRect/>
          <a:stretch>
            <a:fillRect/>
          </a:stretch>
        </p:blipFill>
        <p:spPr bwMode="auto">
          <a:xfrm>
            <a:off x="6686550" y="6400800"/>
            <a:ext cx="2457450" cy="457200"/>
          </a:xfrm>
          <a:prstGeom prst="rect">
            <a:avLst/>
          </a:prstGeom>
          <a:noFill/>
          <a:ln w="9525">
            <a:noFill/>
            <a:miter lim="800000"/>
            <a:headEnd/>
            <a:tailEnd/>
          </a:ln>
        </p:spPr>
      </p:pic>
      <p:sp>
        <p:nvSpPr>
          <p:cNvPr id="8" name="제목 1"/>
          <p:cNvSpPr>
            <a:spLocks noGrp="1"/>
          </p:cNvSpPr>
          <p:nvPr>
            <p:ph type="title"/>
          </p:nvPr>
        </p:nvSpPr>
        <p:spPr>
          <a:xfrm>
            <a:off x="457200" y="152400"/>
            <a:ext cx="8686800" cy="828328"/>
          </a:xfrm>
        </p:spPr>
        <p:txBody>
          <a:bodyPr>
            <a:noAutofit/>
          </a:bodyPr>
          <a:lstStyle/>
          <a:p>
            <a:r>
              <a:rPr lang="en-US" altLang="ko-KR" sz="3500" b="1" dirty="0" smtClean="0">
                <a:solidFill>
                  <a:schemeClr val="bg1"/>
                </a:solidFill>
                <a:latin typeface="Times" pitchFamily="18" charset="0"/>
                <a:cs typeface="Times" pitchFamily="18" charset="0"/>
              </a:rPr>
              <a:t>OEFMON (7/8)</a:t>
            </a:r>
            <a:endParaRPr lang="ko-KR" altLang="en-US" sz="3500" b="1" dirty="0">
              <a:solidFill>
                <a:schemeClr val="bg1"/>
              </a:solidFill>
              <a:latin typeface="Times" pitchFamily="18" charset="0"/>
              <a:cs typeface="Times" pitchFamily="18" charset="0"/>
            </a:endParaRPr>
          </a:p>
        </p:txBody>
      </p:sp>
      <p:sp>
        <p:nvSpPr>
          <p:cNvPr id="9" name="TextBox 8"/>
          <p:cNvSpPr txBox="1"/>
          <p:nvPr/>
        </p:nvSpPr>
        <p:spPr>
          <a:xfrm>
            <a:off x="7915275" y="0"/>
            <a:ext cx="1228725" cy="900246"/>
          </a:xfrm>
          <a:prstGeom prst="rect">
            <a:avLst/>
          </a:prstGeom>
          <a:noFill/>
          <a:ln>
            <a:solidFill>
              <a:schemeClr val="tx1">
                <a:lumMod val="50000"/>
                <a:lumOff val="50000"/>
              </a:schemeClr>
            </a:solidFill>
          </a:ln>
        </p:spPr>
        <p:txBody>
          <a:bodyPr wrap="square" rtlCol="0">
            <a:spAutoFit/>
          </a:bodyPr>
          <a:lstStyle/>
          <a:p>
            <a:pPr algn="ctr"/>
            <a:r>
              <a:rPr lang="en-US" altLang="ko-KR" sz="1050" dirty="0">
                <a:solidFill>
                  <a:schemeClr val="bg1"/>
                </a:solidFill>
                <a:latin typeface="Times" pitchFamily="18" charset="0"/>
                <a:cs typeface="Times" pitchFamily="18" charset="0"/>
              </a:rPr>
              <a:t>Introduction</a:t>
            </a:r>
          </a:p>
          <a:p>
            <a:pPr algn="ctr"/>
            <a:r>
              <a:rPr lang="en-US" altLang="ko-KR" sz="1050" dirty="0">
                <a:solidFill>
                  <a:schemeClr val="bg1"/>
                </a:solidFill>
                <a:latin typeface="Times" pitchFamily="18" charset="0"/>
                <a:cs typeface="Times" pitchFamily="18" charset="0"/>
              </a:rPr>
              <a:t>Related work</a:t>
            </a:r>
          </a:p>
          <a:p>
            <a:pPr algn="ctr"/>
            <a:r>
              <a:rPr lang="en-US" altLang="ko-KR" sz="1050" b="1" dirty="0">
                <a:solidFill>
                  <a:schemeClr val="bg1"/>
                </a:solidFill>
                <a:latin typeface="Times" pitchFamily="18" charset="0"/>
                <a:cs typeface="Times" pitchFamily="18" charset="0"/>
              </a:rPr>
              <a:t>OEFMON</a:t>
            </a:r>
          </a:p>
          <a:p>
            <a:pPr algn="ctr"/>
            <a:r>
              <a:rPr lang="en-US" altLang="ko-KR" sz="1050" dirty="0">
                <a:solidFill>
                  <a:schemeClr val="bg1"/>
                </a:solidFill>
                <a:latin typeface="Times" pitchFamily="18" charset="0"/>
                <a:cs typeface="Times" pitchFamily="18" charset="0"/>
              </a:rPr>
              <a:t>Case studies</a:t>
            </a:r>
          </a:p>
          <a:p>
            <a:pPr algn="ctr"/>
            <a:r>
              <a:rPr lang="en-US" altLang="ko-KR" sz="1050" dirty="0">
                <a:solidFill>
                  <a:schemeClr val="bg1"/>
                </a:solidFill>
                <a:latin typeface="Times" pitchFamily="18" charset="0"/>
                <a:cs typeface="Times" pitchFamily="18" charset="0"/>
              </a:rPr>
              <a:t>Conclusions</a:t>
            </a:r>
            <a:endParaRPr lang="ko-KR" altLang="en-US" sz="1050" dirty="0">
              <a:solidFill>
                <a:schemeClr val="bg1"/>
              </a:solidFill>
            </a:endParaRPr>
          </a:p>
        </p:txBody>
      </p:sp>
    </p:spTree>
    <p:extLst>
      <p:ext uri="{BB962C8B-B14F-4D97-AF65-F5344CB8AC3E}">
        <p14:creationId xmlns:p14="http://schemas.microsoft.com/office/powerpoint/2010/main" val="216060849"/>
      </p:ext>
    </p:extLst>
  </p:cSld>
  <p:clrMapOvr>
    <a:masterClrMapping/>
  </p:clrMapOvr>
  <p:transition spd="med">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내용 개체 틀 4"/>
          <p:cNvSpPr>
            <a:spLocks noGrp="1"/>
          </p:cNvSpPr>
          <p:nvPr>
            <p:ph idx="1"/>
          </p:nvPr>
        </p:nvSpPr>
        <p:spPr>
          <a:xfrm>
            <a:off x="314325" y="1196752"/>
            <a:ext cx="8524875" cy="5112568"/>
          </a:xfrm>
        </p:spPr>
        <p:txBody>
          <a:bodyPr>
            <a:noAutofit/>
          </a:bodyPr>
          <a:lstStyle/>
          <a:p>
            <a:r>
              <a:rPr lang="en-US" altLang="ko-KR" sz="2500" b="0" dirty="0" smtClean="0">
                <a:latin typeface="Times" pitchFamily="18" charset="0"/>
                <a:cs typeface="Times" pitchFamily="18" charset="0"/>
              </a:rPr>
              <a:t>Supported functionalities</a:t>
            </a:r>
          </a:p>
          <a:p>
            <a:pPr lvl="1">
              <a:buFont typeface="Arial" pitchFamily="34" charset="0"/>
              <a:buChar char="•"/>
            </a:pPr>
            <a:r>
              <a:rPr lang="en-US" altLang="ko-KR" sz="2000" dirty="0" smtClean="0">
                <a:latin typeface="Times" pitchFamily="18" charset="0"/>
                <a:cs typeface="Times" pitchFamily="18" charset="0"/>
              </a:rPr>
              <a:t>Rate adaptive video transmissions</a:t>
            </a:r>
          </a:p>
          <a:p>
            <a:pPr lvl="2"/>
            <a:r>
              <a:rPr lang="en-US" altLang="ko-KR" sz="1800" dirty="0" smtClean="0">
                <a:latin typeface="Times" pitchFamily="18" charset="0"/>
                <a:cs typeface="Times" pitchFamily="18" charset="0"/>
              </a:rPr>
              <a:t>Through Qualnet Connector filter, video encoder and Qualnet exchange coded data and network feedbacks in a real-time manner</a:t>
            </a:r>
          </a:p>
          <a:p>
            <a:pPr lvl="1">
              <a:buFont typeface="Arial" pitchFamily="34" charset="0"/>
              <a:buChar char="•"/>
            </a:pPr>
            <a:r>
              <a:rPr lang="en-US" altLang="ko-KR" sz="2000" dirty="0" smtClean="0">
                <a:latin typeface="Times" pitchFamily="18" charset="0"/>
                <a:cs typeface="Times" pitchFamily="18" charset="0"/>
              </a:rPr>
              <a:t>No limitation of codec choice</a:t>
            </a:r>
          </a:p>
          <a:p>
            <a:pPr lvl="2"/>
            <a:r>
              <a:rPr lang="en-US" altLang="ko-KR" sz="1800" dirty="0" err="1" smtClean="0">
                <a:latin typeface="Times" pitchFamily="18" charset="0"/>
                <a:cs typeface="Times" pitchFamily="18" charset="0"/>
              </a:rPr>
              <a:t>Qualnet</a:t>
            </a:r>
            <a:r>
              <a:rPr lang="en-US" altLang="ko-KR" sz="1800" dirty="0" smtClean="0">
                <a:latin typeface="Times" pitchFamily="18" charset="0"/>
                <a:cs typeface="Times" pitchFamily="18" charset="0"/>
              </a:rPr>
              <a:t> Connector Filter can connect any of filters in DirectShow</a:t>
            </a:r>
          </a:p>
          <a:p>
            <a:pPr lvl="2"/>
            <a:r>
              <a:rPr lang="en-US" altLang="ko-KR" sz="1800" dirty="0" smtClean="0">
                <a:latin typeface="Times" pitchFamily="18" charset="0"/>
                <a:cs typeface="Times" pitchFamily="18" charset="0"/>
              </a:rPr>
              <a:t>H.264, VC-1, ON-2, MPEG-1, MPEG-2, MPEG-4, ….</a:t>
            </a:r>
          </a:p>
          <a:p>
            <a:pPr lvl="1">
              <a:buFont typeface="Arial" pitchFamily="34" charset="0"/>
              <a:buChar char="•"/>
            </a:pPr>
            <a:r>
              <a:rPr lang="en-US" altLang="ko-KR" sz="2000" dirty="0" smtClean="0">
                <a:latin typeface="Times" pitchFamily="18" charset="0"/>
                <a:cs typeface="Times" pitchFamily="18" charset="0"/>
              </a:rPr>
              <a:t>Prioritized transmission</a:t>
            </a:r>
          </a:p>
          <a:p>
            <a:pPr lvl="2"/>
            <a:r>
              <a:rPr lang="en-US" altLang="ko-KR" sz="1800" dirty="0" err="1" smtClean="0">
                <a:latin typeface="Times" pitchFamily="18" charset="0"/>
                <a:cs typeface="Times" pitchFamily="18" charset="0"/>
              </a:rPr>
              <a:t>Qualnet</a:t>
            </a:r>
            <a:r>
              <a:rPr lang="en-US" altLang="ko-KR" sz="1800" dirty="0" smtClean="0">
                <a:latin typeface="Times" pitchFamily="18" charset="0"/>
                <a:cs typeface="Times" pitchFamily="18" charset="0"/>
              </a:rPr>
              <a:t> Connector Filter sends RTP packet with </a:t>
            </a:r>
            <a:r>
              <a:rPr lang="en-US" altLang="ko-KR" sz="1800" dirty="0" err="1" smtClean="0">
                <a:latin typeface="Times" pitchFamily="18" charset="0"/>
                <a:cs typeface="Times" pitchFamily="18" charset="0"/>
              </a:rPr>
              <a:t>QoS</a:t>
            </a:r>
            <a:r>
              <a:rPr lang="en-US" altLang="ko-KR" sz="1800" dirty="0" smtClean="0">
                <a:latin typeface="Times" pitchFamily="18" charset="0"/>
                <a:cs typeface="Times" pitchFamily="18" charset="0"/>
              </a:rPr>
              <a:t> parameter</a:t>
            </a:r>
          </a:p>
          <a:p>
            <a:pPr lvl="1">
              <a:buFont typeface="Arial" pitchFamily="34" charset="0"/>
              <a:buChar char="•"/>
            </a:pPr>
            <a:r>
              <a:rPr lang="en-US" altLang="ko-KR" sz="2000" dirty="0" smtClean="0">
                <a:latin typeface="Times" pitchFamily="18" charset="0"/>
                <a:cs typeface="Times" pitchFamily="18" charset="0"/>
              </a:rPr>
              <a:t>Extensibility</a:t>
            </a:r>
          </a:p>
          <a:p>
            <a:pPr lvl="2"/>
            <a:r>
              <a:rPr lang="en-US" altLang="ko-KR" sz="1800" dirty="0" smtClean="0">
                <a:latin typeface="Times" pitchFamily="18" charset="0"/>
                <a:cs typeface="Times" pitchFamily="18" charset="0"/>
              </a:rPr>
              <a:t>OEFMON is based on a flexible modular structure</a:t>
            </a:r>
          </a:p>
          <a:p>
            <a:pPr lvl="2"/>
            <a:r>
              <a:rPr lang="en-US" altLang="ko-KR" sz="1800" dirty="0" smtClean="0">
                <a:latin typeface="Times" pitchFamily="18" charset="0"/>
                <a:cs typeface="Times" pitchFamily="18" charset="0"/>
              </a:rPr>
              <a:t>Some parts such as network Performance Evaluator, Video Quality Evaluator are easily replaceable</a:t>
            </a:r>
          </a:p>
          <a:p>
            <a:endParaRPr lang="ko-KR" altLang="en-US" dirty="0"/>
          </a:p>
        </p:txBody>
      </p:sp>
      <p:sp>
        <p:nvSpPr>
          <p:cNvPr id="3" name="슬라이드 번호 개체 틀 2"/>
          <p:cNvSpPr>
            <a:spLocks noGrp="1"/>
          </p:cNvSpPr>
          <p:nvPr>
            <p:ph type="sldNum" sz="quarter" idx="4294967295"/>
          </p:nvPr>
        </p:nvSpPr>
        <p:spPr>
          <a:xfrm>
            <a:off x="0" y="6356350"/>
            <a:ext cx="1981200" cy="365125"/>
          </a:xfrm>
          <a:prstGeom prst="rect">
            <a:avLst/>
          </a:prstGeom>
        </p:spPr>
        <p:txBody>
          <a:bodyPr/>
          <a:lstStyle/>
          <a:p>
            <a:fld id="{7794D777-B7CF-4AD5-AD6D-1E5629EA12C7}" type="slidenum">
              <a:rPr lang="ko-KR" altLang="en-US" smtClean="0"/>
              <a:pPr/>
              <a:t>17</a:t>
            </a:fld>
            <a:endParaRPr lang="ko-KR" altLang="en-US" dirty="0"/>
          </a:p>
        </p:txBody>
      </p:sp>
      <p:pic>
        <p:nvPicPr>
          <p:cNvPr id="6" name="Picture 2"/>
          <p:cNvPicPr>
            <a:picLocks noChangeAspect="1" noChangeArrowheads="1"/>
          </p:cNvPicPr>
          <p:nvPr/>
        </p:nvPicPr>
        <p:blipFill>
          <a:blip r:embed="rId3" cstate="print"/>
          <a:srcRect/>
          <a:stretch>
            <a:fillRect/>
          </a:stretch>
        </p:blipFill>
        <p:spPr bwMode="auto">
          <a:xfrm>
            <a:off x="6686550" y="6400800"/>
            <a:ext cx="2457450" cy="457200"/>
          </a:xfrm>
          <a:prstGeom prst="rect">
            <a:avLst/>
          </a:prstGeom>
          <a:noFill/>
          <a:ln w="9525">
            <a:noFill/>
            <a:miter lim="800000"/>
            <a:headEnd/>
            <a:tailEnd/>
          </a:ln>
        </p:spPr>
      </p:pic>
      <p:sp>
        <p:nvSpPr>
          <p:cNvPr id="8" name="제목 1"/>
          <p:cNvSpPr>
            <a:spLocks noGrp="1"/>
          </p:cNvSpPr>
          <p:nvPr>
            <p:ph type="title"/>
          </p:nvPr>
        </p:nvSpPr>
        <p:spPr>
          <a:xfrm>
            <a:off x="457200" y="152400"/>
            <a:ext cx="8686800" cy="828328"/>
          </a:xfrm>
        </p:spPr>
        <p:txBody>
          <a:bodyPr>
            <a:noAutofit/>
          </a:bodyPr>
          <a:lstStyle/>
          <a:p>
            <a:r>
              <a:rPr lang="en-US" altLang="ko-KR" sz="3500" b="1" dirty="0" smtClean="0">
                <a:solidFill>
                  <a:schemeClr val="bg1"/>
                </a:solidFill>
                <a:latin typeface="Times" pitchFamily="18" charset="0"/>
                <a:cs typeface="Times" pitchFamily="18" charset="0"/>
              </a:rPr>
              <a:t>OEFMON (8/8)</a:t>
            </a:r>
            <a:endParaRPr lang="ko-KR" altLang="en-US" sz="3500" b="1" dirty="0">
              <a:solidFill>
                <a:schemeClr val="bg1"/>
              </a:solidFill>
              <a:latin typeface="Times" pitchFamily="18" charset="0"/>
              <a:cs typeface="Times" pitchFamily="18" charset="0"/>
            </a:endParaRPr>
          </a:p>
        </p:txBody>
      </p:sp>
      <p:sp>
        <p:nvSpPr>
          <p:cNvPr id="9" name="TextBox 8"/>
          <p:cNvSpPr txBox="1"/>
          <p:nvPr/>
        </p:nvSpPr>
        <p:spPr>
          <a:xfrm>
            <a:off x="7915275" y="0"/>
            <a:ext cx="1228725" cy="900246"/>
          </a:xfrm>
          <a:prstGeom prst="rect">
            <a:avLst/>
          </a:prstGeom>
          <a:noFill/>
          <a:ln>
            <a:solidFill>
              <a:schemeClr val="tx1">
                <a:lumMod val="50000"/>
                <a:lumOff val="50000"/>
              </a:schemeClr>
            </a:solidFill>
          </a:ln>
        </p:spPr>
        <p:txBody>
          <a:bodyPr wrap="square" rtlCol="0">
            <a:spAutoFit/>
          </a:bodyPr>
          <a:lstStyle/>
          <a:p>
            <a:pPr algn="ctr"/>
            <a:r>
              <a:rPr lang="en-US" altLang="ko-KR" sz="1050" dirty="0">
                <a:solidFill>
                  <a:schemeClr val="bg1"/>
                </a:solidFill>
                <a:latin typeface="Times" pitchFamily="18" charset="0"/>
                <a:cs typeface="Times" pitchFamily="18" charset="0"/>
              </a:rPr>
              <a:t>Introduction</a:t>
            </a:r>
          </a:p>
          <a:p>
            <a:pPr algn="ctr"/>
            <a:r>
              <a:rPr lang="en-US" altLang="ko-KR" sz="1050" dirty="0" smtClean="0">
                <a:solidFill>
                  <a:schemeClr val="bg1"/>
                </a:solidFill>
                <a:latin typeface="Times" pitchFamily="18" charset="0"/>
                <a:cs typeface="Times" pitchFamily="18" charset="0"/>
              </a:rPr>
              <a:t>Related </a:t>
            </a:r>
            <a:r>
              <a:rPr lang="en-US" altLang="ko-KR" sz="1050" dirty="0">
                <a:solidFill>
                  <a:schemeClr val="bg1"/>
                </a:solidFill>
                <a:latin typeface="Times" pitchFamily="18" charset="0"/>
                <a:cs typeface="Times" pitchFamily="18" charset="0"/>
              </a:rPr>
              <a:t>work</a:t>
            </a:r>
          </a:p>
          <a:p>
            <a:pPr algn="ctr"/>
            <a:r>
              <a:rPr lang="en-US" altLang="ko-KR" sz="1050" b="1" dirty="0">
                <a:solidFill>
                  <a:schemeClr val="bg1"/>
                </a:solidFill>
                <a:latin typeface="Times" pitchFamily="18" charset="0"/>
                <a:cs typeface="Times" pitchFamily="18" charset="0"/>
              </a:rPr>
              <a:t>OEFMON</a:t>
            </a:r>
          </a:p>
          <a:p>
            <a:pPr algn="ctr"/>
            <a:r>
              <a:rPr lang="en-US" altLang="ko-KR" sz="1050" dirty="0">
                <a:solidFill>
                  <a:schemeClr val="bg1"/>
                </a:solidFill>
                <a:latin typeface="Times" pitchFamily="18" charset="0"/>
                <a:cs typeface="Times" pitchFamily="18" charset="0"/>
              </a:rPr>
              <a:t>Case </a:t>
            </a:r>
            <a:r>
              <a:rPr lang="en-US" altLang="ko-KR" sz="1050" dirty="0" smtClean="0">
                <a:solidFill>
                  <a:schemeClr val="bg1"/>
                </a:solidFill>
                <a:latin typeface="Times" pitchFamily="18" charset="0"/>
                <a:cs typeface="Times" pitchFamily="18" charset="0"/>
              </a:rPr>
              <a:t>studies</a:t>
            </a:r>
            <a:endParaRPr lang="en-US" altLang="ko-KR" sz="1050" dirty="0">
              <a:solidFill>
                <a:schemeClr val="bg1"/>
              </a:solidFill>
              <a:latin typeface="Times" pitchFamily="18" charset="0"/>
              <a:cs typeface="Times" pitchFamily="18" charset="0"/>
            </a:endParaRPr>
          </a:p>
          <a:p>
            <a:pPr algn="ctr"/>
            <a:r>
              <a:rPr lang="en-US" altLang="ko-KR" sz="1050" dirty="0">
                <a:solidFill>
                  <a:schemeClr val="bg1"/>
                </a:solidFill>
                <a:latin typeface="Times" pitchFamily="18" charset="0"/>
                <a:cs typeface="Times" pitchFamily="18" charset="0"/>
              </a:rPr>
              <a:t>Conclusions</a:t>
            </a:r>
            <a:endParaRPr lang="ko-KR" altLang="en-US" sz="1050" dirty="0">
              <a:solidFill>
                <a:schemeClr val="bg1"/>
              </a:solidFill>
            </a:endParaRPr>
          </a:p>
        </p:txBody>
      </p:sp>
    </p:spTree>
  </p:cSld>
  <p:clrMapOvr>
    <a:masterClrMapping/>
  </p:clrMapOvr>
  <p:transition spd="med">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457200" y="0"/>
            <a:ext cx="6851104" cy="900246"/>
          </a:xfrm>
        </p:spPr>
        <p:txBody>
          <a:bodyPr>
            <a:normAutofit/>
          </a:bodyPr>
          <a:lstStyle/>
          <a:p>
            <a:r>
              <a:rPr lang="en-US" altLang="ko-KR" b="0" dirty="0" smtClean="0">
                <a:solidFill>
                  <a:schemeClr val="bg1"/>
                </a:solidFill>
                <a:latin typeface="Times" pitchFamily="18" charset="0"/>
                <a:cs typeface="Times" pitchFamily="18" charset="0"/>
              </a:rPr>
              <a:t>Case studies </a:t>
            </a:r>
            <a:r>
              <a:rPr lang="en-US" altLang="ko-KR" b="1" dirty="0" smtClean="0">
                <a:solidFill>
                  <a:schemeClr val="bg1"/>
                </a:solidFill>
                <a:latin typeface="Times" pitchFamily="18" charset="0"/>
                <a:cs typeface="Times" pitchFamily="18" charset="0"/>
              </a:rPr>
              <a:t>- </a:t>
            </a:r>
            <a:r>
              <a:rPr lang="en-US" altLang="ko-KR" b="0" dirty="0">
                <a:latin typeface="Times" pitchFamily="18" charset="0"/>
                <a:cs typeface="Times" pitchFamily="18" charset="0"/>
              </a:rPr>
              <a:t>Rate adaptive H.264 video transmission over IEEE </a:t>
            </a:r>
            <a:r>
              <a:rPr lang="en-US" altLang="ko-KR" b="0" dirty="0" smtClean="0">
                <a:latin typeface="Times" pitchFamily="18" charset="0"/>
                <a:cs typeface="Times" pitchFamily="18" charset="0"/>
              </a:rPr>
              <a:t>802.11a (1/5)</a:t>
            </a:r>
            <a:endParaRPr lang="ko-KR" altLang="en-US" dirty="0">
              <a:solidFill>
                <a:schemeClr val="bg1"/>
              </a:solidFill>
            </a:endParaRPr>
          </a:p>
        </p:txBody>
      </p:sp>
      <p:sp>
        <p:nvSpPr>
          <p:cNvPr id="4" name="내용 개체 틀 3"/>
          <p:cNvSpPr>
            <a:spLocks noGrp="1"/>
          </p:cNvSpPr>
          <p:nvPr>
            <p:ph idx="1"/>
          </p:nvPr>
        </p:nvSpPr>
        <p:spPr>
          <a:xfrm>
            <a:off x="314325" y="1268760"/>
            <a:ext cx="8650163" cy="5112568"/>
          </a:xfrm>
        </p:spPr>
        <p:txBody>
          <a:bodyPr/>
          <a:lstStyle/>
          <a:p>
            <a:r>
              <a:rPr lang="en-US" altLang="ko-KR" sz="2500" b="0" dirty="0" smtClean="0">
                <a:latin typeface="Times" pitchFamily="18" charset="0"/>
                <a:cs typeface="Times" pitchFamily="18" charset="0"/>
              </a:rPr>
              <a:t>Case study: Rate adaptive H.264 video transmission over IEEE 802.11a</a:t>
            </a:r>
          </a:p>
          <a:p>
            <a:pPr lvl="1">
              <a:buFont typeface="Arial" pitchFamily="34" charset="0"/>
              <a:buChar char="•"/>
            </a:pPr>
            <a:r>
              <a:rPr lang="en-US" altLang="ko-KR" sz="2000" b="0" dirty="0" smtClean="0">
                <a:latin typeface="Times" pitchFamily="18" charset="0"/>
                <a:cs typeface="Times" pitchFamily="18" charset="0"/>
              </a:rPr>
              <a:t>is to show the effectiveness of network feedback based video coding with OEFMON</a:t>
            </a:r>
          </a:p>
          <a:p>
            <a:pPr lvl="1">
              <a:buFont typeface="Arial" pitchFamily="34" charset="0"/>
              <a:buChar char="•"/>
            </a:pPr>
            <a:r>
              <a:rPr lang="en-US" altLang="ko-KR" sz="2000" dirty="0">
                <a:latin typeface="Times" pitchFamily="18" charset="0"/>
                <a:cs typeface="Times" pitchFamily="18" charset="0"/>
              </a:rPr>
              <a:t>Wireless Bandwidth estimation tool (</a:t>
            </a:r>
            <a:r>
              <a:rPr lang="en-US" altLang="ko-KR" sz="2000" dirty="0" err="1">
                <a:latin typeface="Times" pitchFamily="18" charset="0"/>
                <a:cs typeface="Times" pitchFamily="18" charset="0"/>
              </a:rPr>
              <a:t>WBest</a:t>
            </a:r>
            <a:r>
              <a:rPr lang="en-US" altLang="ko-KR" sz="2000" dirty="0">
                <a:latin typeface="Times" pitchFamily="18" charset="0"/>
                <a:cs typeface="Times" pitchFamily="18" charset="0"/>
              </a:rPr>
              <a:t>) [8] which is a bandwidth estimation tool  for wireless environment is </a:t>
            </a:r>
            <a:r>
              <a:rPr lang="en-US" altLang="ko-KR" sz="2000" dirty="0" smtClean="0">
                <a:latin typeface="Times" pitchFamily="18" charset="0"/>
                <a:cs typeface="Times" pitchFamily="18" charset="0"/>
              </a:rPr>
              <a:t>used to measure available bandwidth</a:t>
            </a:r>
            <a:endParaRPr lang="en-US" altLang="ko-KR" sz="2000" dirty="0">
              <a:latin typeface="Times" pitchFamily="18" charset="0"/>
              <a:cs typeface="Times" pitchFamily="18" charset="0"/>
            </a:endParaRPr>
          </a:p>
          <a:p>
            <a:pPr lvl="1"/>
            <a:endParaRPr lang="en-US" altLang="ko-KR" sz="3000" b="0" dirty="0" smtClean="0">
              <a:latin typeface="Times" pitchFamily="18" charset="0"/>
              <a:cs typeface="Times" pitchFamily="18" charset="0"/>
            </a:endParaRPr>
          </a:p>
          <a:p>
            <a:endParaRPr lang="ko-KR" altLang="en-US" sz="2300" dirty="0">
              <a:latin typeface="Times" pitchFamily="18" charset="0"/>
              <a:cs typeface="Times" pitchFamily="18" charset="0"/>
            </a:endParaRPr>
          </a:p>
        </p:txBody>
      </p:sp>
      <p:sp>
        <p:nvSpPr>
          <p:cNvPr id="3" name="슬라이드 번호 개체 틀 2"/>
          <p:cNvSpPr>
            <a:spLocks noGrp="1"/>
          </p:cNvSpPr>
          <p:nvPr>
            <p:ph type="sldNum" sz="quarter" idx="4294967295"/>
          </p:nvPr>
        </p:nvSpPr>
        <p:spPr>
          <a:xfrm>
            <a:off x="0" y="6356350"/>
            <a:ext cx="1981200" cy="365125"/>
          </a:xfrm>
          <a:prstGeom prst="rect">
            <a:avLst/>
          </a:prstGeom>
        </p:spPr>
        <p:txBody>
          <a:bodyPr/>
          <a:lstStyle/>
          <a:p>
            <a:fld id="{7794D777-B7CF-4AD5-AD6D-1E5629EA12C7}" type="slidenum">
              <a:rPr lang="ko-KR" altLang="en-US" smtClean="0"/>
              <a:pPr/>
              <a:t>18</a:t>
            </a:fld>
            <a:endParaRPr lang="ko-KR" altLang="en-US"/>
          </a:p>
        </p:txBody>
      </p:sp>
      <p:sp>
        <p:nvSpPr>
          <p:cNvPr id="7" name="TextBox 6"/>
          <p:cNvSpPr txBox="1"/>
          <p:nvPr/>
        </p:nvSpPr>
        <p:spPr>
          <a:xfrm>
            <a:off x="7915275" y="0"/>
            <a:ext cx="1228725" cy="900246"/>
          </a:xfrm>
          <a:prstGeom prst="rect">
            <a:avLst/>
          </a:prstGeom>
          <a:noFill/>
          <a:ln>
            <a:solidFill>
              <a:schemeClr val="tx1">
                <a:lumMod val="50000"/>
                <a:lumOff val="50000"/>
              </a:schemeClr>
            </a:solidFill>
          </a:ln>
        </p:spPr>
        <p:txBody>
          <a:bodyPr wrap="square" rtlCol="0">
            <a:spAutoFit/>
          </a:bodyPr>
          <a:lstStyle/>
          <a:p>
            <a:pPr algn="ctr"/>
            <a:r>
              <a:rPr lang="en-US" altLang="ko-KR" sz="1050" dirty="0">
                <a:solidFill>
                  <a:schemeClr val="bg1"/>
                </a:solidFill>
                <a:latin typeface="Times" pitchFamily="18" charset="0"/>
                <a:cs typeface="Times" pitchFamily="18" charset="0"/>
              </a:rPr>
              <a:t>Introduction</a:t>
            </a:r>
          </a:p>
          <a:p>
            <a:pPr algn="ctr"/>
            <a:r>
              <a:rPr lang="en-US" altLang="ko-KR" sz="1050" dirty="0" smtClean="0">
                <a:solidFill>
                  <a:schemeClr val="bg1"/>
                </a:solidFill>
                <a:latin typeface="Times" pitchFamily="18" charset="0"/>
                <a:cs typeface="Times" pitchFamily="18" charset="0"/>
              </a:rPr>
              <a:t>Related </a:t>
            </a:r>
            <a:r>
              <a:rPr lang="en-US" altLang="ko-KR" sz="1050" dirty="0">
                <a:solidFill>
                  <a:schemeClr val="bg1"/>
                </a:solidFill>
                <a:latin typeface="Times" pitchFamily="18" charset="0"/>
                <a:cs typeface="Times" pitchFamily="18" charset="0"/>
              </a:rPr>
              <a:t>work</a:t>
            </a:r>
          </a:p>
          <a:p>
            <a:pPr algn="ctr"/>
            <a:r>
              <a:rPr lang="en-US" altLang="ko-KR" sz="1050" dirty="0">
                <a:solidFill>
                  <a:schemeClr val="bg1"/>
                </a:solidFill>
                <a:latin typeface="Times" pitchFamily="18" charset="0"/>
                <a:cs typeface="Times" pitchFamily="18" charset="0"/>
              </a:rPr>
              <a:t>OEFMON</a:t>
            </a:r>
          </a:p>
          <a:p>
            <a:pPr algn="ctr"/>
            <a:r>
              <a:rPr lang="en-US" altLang="ko-KR" sz="1100" b="1" dirty="0">
                <a:solidFill>
                  <a:schemeClr val="bg1"/>
                </a:solidFill>
                <a:latin typeface="Times" pitchFamily="18" charset="0"/>
                <a:cs typeface="Times" pitchFamily="18" charset="0"/>
              </a:rPr>
              <a:t>Case </a:t>
            </a:r>
            <a:r>
              <a:rPr lang="en-US" altLang="ko-KR" sz="1100" b="1" dirty="0" smtClean="0">
                <a:solidFill>
                  <a:schemeClr val="bg1"/>
                </a:solidFill>
                <a:latin typeface="Times" pitchFamily="18" charset="0"/>
                <a:cs typeface="Times" pitchFamily="18" charset="0"/>
              </a:rPr>
              <a:t>studies</a:t>
            </a:r>
            <a:endParaRPr lang="en-US" altLang="ko-KR" sz="1100" b="1" dirty="0">
              <a:solidFill>
                <a:schemeClr val="bg1"/>
              </a:solidFill>
              <a:latin typeface="Times" pitchFamily="18" charset="0"/>
              <a:cs typeface="Times" pitchFamily="18" charset="0"/>
            </a:endParaRPr>
          </a:p>
          <a:p>
            <a:pPr algn="ctr"/>
            <a:r>
              <a:rPr lang="en-US" altLang="ko-KR" sz="1050" dirty="0">
                <a:solidFill>
                  <a:schemeClr val="bg1"/>
                </a:solidFill>
                <a:latin typeface="Times" pitchFamily="18" charset="0"/>
                <a:cs typeface="Times" pitchFamily="18" charset="0"/>
              </a:rPr>
              <a:t>Conclusions</a:t>
            </a:r>
            <a:endParaRPr lang="ko-KR" altLang="en-US" sz="1050" dirty="0">
              <a:solidFill>
                <a:schemeClr val="bg1"/>
              </a:solidFill>
            </a:endParaRPr>
          </a:p>
        </p:txBody>
      </p:sp>
      <p:pic>
        <p:nvPicPr>
          <p:cNvPr id="6" name="Picture 2"/>
          <p:cNvPicPr>
            <a:picLocks noChangeAspect="1" noChangeArrowheads="1"/>
          </p:cNvPicPr>
          <p:nvPr/>
        </p:nvPicPr>
        <p:blipFill>
          <a:blip r:embed="rId2" cstate="print"/>
          <a:srcRect/>
          <a:stretch>
            <a:fillRect/>
          </a:stretch>
        </p:blipFill>
        <p:spPr bwMode="auto">
          <a:xfrm>
            <a:off x="6686550" y="6400800"/>
            <a:ext cx="2457450" cy="457200"/>
          </a:xfrm>
          <a:prstGeom prst="rect">
            <a:avLst/>
          </a:prstGeom>
          <a:noFill/>
          <a:ln w="9525">
            <a:noFill/>
            <a:miter lim="800000"/>
            <a:headEnd/>
            <a:tailEnd/>
          </a:ln>
        </p:spPr>
      </p:pic>
    </p:spTree>
    <p:extLst>
      <p:ext uri="{BB962C8B-B14F-4D97-AF65-F5344CB8AC3E}">
        <p14:creationId xmlns:p14="http://schemas.microsoft.com/office/powerpoint/2010/main" val="1442810424"/>
      </p:ext>
    </p:extLst>
  </p:cSld>
  <p:clrMapOvr>
    <a:masterClrMapping/>
  </p:clrMapOvr>
  <p:transition spd="med">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467544" y="-9872"/>
            <a:ext cx="7139136" cy="910118"/>
          </a:xfrm>
        </p:spPr>
        <p:txBody>
          <a:bodyPr>
            <a:normAutofit/>
          </a:bodyPr>
          <a:lstStyle/>
          <a:p>
            <a:r>
              <a:rPr lang="en-US" altLang="ko-KR" b="0" dirty="0">
                <a:solidFill>
                  <a:schemeClr val="bg1"/>
                </a:solidFill>
                <a:latin typeface="Times" pitchFamily="18" charset="0"/>
                <a:cs typeface="Times" pitchFamily="18" charset="0"/>
              </a:rPr>
              <a:t>Case studies </a:t>
            </a:r>
            <a:r>
              <a:rPr lang="en-US" altLang="ko-KR" dirty="0">
                <a:solidFill>
                  <a:schemeClr val="bg1"/>
                </a:solidFill>
                <a:latin typeface="Times" pitchFamily="18" charset="0"/>
                <a:cs typeface="Times" pitchFamily="18" charset="0"/>
              </a:rPr>
              <a:t>- </a:t>
            </a:r>
            <a:r>
              <a:rPr lang="en-US" altLang="ko-KR" b="0" dirty="0">
                <a:latin typeface="Times" pitchFamily="18" charset="0"/>
                <a:cs typeface="Times" pitchFamily="18" charset="0"/>
              </a:rPr>
              <a:t>Rate adaptive H.264 video transmission over IEEE 802.11a </a:t>
            </a:r>
            <a:r>
              <a:rPr lang="en-US" altLang="ko-KR" b="0" dirty="0" smtClean="0">
                <a:latin typeface="Times" pitchFamily="18" charset="0"/>
                <a:cs typeface="Times" pitchFamily="18" charset="0"/>
              </a:rPr>
              <a:t>(2/5)</a:t>
            </a:r>
            <a:endParaRPr lang="ko-KR" altLang="en-US" dirty="0"/>
          </a:p>
        </p:txBody>
      </p:sp>
      <p:sp>
        <p:nvSpPr>
          <p:cNvPr id="4" name="내용 개체 틀 3"/>
          <p:cNvSpPr>
            <a:spLocks noGrp="1"/>
          </p:cNvSpPr>
          <p:nvPr>
            <p:ph idx="1"/>
          </p:nvPr>
        </p:nvSpPr>
        <p:spPr>
          <a:xfrm>
            <a:off x="314325" y="1196752"/>
            <a:ext cx="8524875" cy="4808761"/>
          </a:xfrm>
        </p:spPr>
        <p:txBody>
          <a:bodyPr/>
          <a:lstStyle/>
          <a:p>
            <a:r>
              <a:rPr lang="en-US" altLang="ko-KR" sz="2500" b="0" dirty="0" smtClean="0">
                <a:latin typeface="Times" pitchFamily="18" charset="0"/>
                <a:cs typeface="Times" pitchFamily="18" charset="0"/>
              </a:rPr>
              <a:t>Simulation environment</a:t>
            </a:r>
          </a:p>
          <a:p>
            <a:pPr lvl="1">
              <a:buFont typeface="Arial" pitchFamily="34" charset="0"/>
              <a:buChar char="•"/>
            </a:pPr>
            <a:r>
              <a:rPr lang="en-US" altLang="ko-KR" sz="2000" dirty="0">
                <a:solidFill>
                  <a:schemeClr val="tx1"/>
                </a:solidFill>
                <a:latin typeface="Times" pitchFamily="18" charset="0"/>
                <a:cs typeface="Times" pitchFamily="18" charset="0"/>
              </a:rPr>
              <a:t>OEFMON adjusts video bit-rate based on </a:t>
            </a:r>
            <a:r>
              <a:rPr lang="en-US" altLang="ko-KR" sz="2000" dirty="0" smtClean="0">
                <a:solidFill>
                  <a:schemeClr val="tx1"/>
                </a:solidFill>
                <a:latin typeface="Times" pitchFamily="18" charset="0"/>
                <a:cs typeface="Times" pitchFamily="18" charset="0"/>
              </a:rPr>
              <a:t>available </a:t>
            </a:r>
            <a:r>
              <a:rPr lang="en-US" altLang="ko-KR" sz="2000" dirty="0">
                <a:solidFill>
                  <a:schemeClr val="tx1"/>
                </a:solidFill>
                <a:latin typeface="Times" pitchFamily="18" charset="0"/>
                <a:cs typeface="Times" pitchFamily="18" charset="0"/>
              </a:rPr>
              <a:t>bandwidth </a:t>
            </a:r>
            <a:r>
              <a:rPr lang="en-US" altLang="ko-KR" sz="2000" dirty="0" smtClean="0">
                <a:solidFill>
                  <a:schemeClr val="tx1"/>
                </a:solidFill>
                <a:latin typeface="Times" pitchFamily="18" charset="0"/>
                <a:cs typeface="Times" pitchFamily="18" charset="0"/>
              </a:rPr>
              <a:t>estimated </a:t>
            </a:r>
            <a:r>
              <a:rPr lang="en-US" altLang="ko-KR" sz="2000" dirty="0">
                <a:solidFill>
                  <a:schemeClr val="tx1"/>
                </a:solidFill>
                <a:latin typeface="Times" pitchFamily="18" charset="0"/>
                <a:cs typeface="Times" pitchFamily="18" charset="0"/>
              </a:rPr>
              <a:t>by </a:t>
            </a:r>
            <a:r>
              <a:rPr lang="en-US" altLang="ko-KR" sz="2000" dirty="0" err="1" smtClean="0">
                <a:solidFill>
                  <a:schemeClr val="tx1"/>
                </a:solidFill>
                <a:latin typeface="Times" pitchFamily="18" charset="0"/>
                <a:cs typeface="Times" pitchFamily="18" charset="0"/>
              </a:rPr>
              <a:t>WBest</a:t>
            </a:r>
            <a:endParaRPr lang="en-US" altLang="ko-KR" sz="2000" dirty="0" smtClean="0">
              <a:solidFill>
                <a:schemeClr val="tx1"/>
              </a:solidFill>
              <a:latin typeface="Times" pitchFamily="18" charset="0"/>
              <a:cs typeface="Times" pitchFamily="18" charset="0"/>
            </a:endParaRPr>
          </a:p>
          <a:p>
            <a:pPr lvl="1">
              <a:buFont typeface="Arial" pitchFamily="34" charset="0"/>
              <a:buChar char="•"/>
            </a:pPr>
            <a:r>
              <a:rPr lang="en-US" altLang="ko-KR" sz="2000" dirty="0">
                <a:solidFill>
                  <a:schemeClr val="tx1"/>
                </a:solidFill>
                <a:latin typeface="Times" pitchFamily="18" charset="0"/>
                <a:cs typeface="Times" pitchFamily="18" charset="0"/>
              </a:rPr>
              <a:t>simulated network </a:t>
            </a:r>
            <a:r>
              <a:rPr lang="en-US" altLang="ko-KR" sz="2000" dirty="0" smtClean="0">
                <a:solidFill>
                  <a:schemeClr val="tx1"/>
                </a:solidFill>
                <a:latin typeface="Times" pitchFamily="18" charset="0"/>
                <a:cs typeface="Times" pitchFamily="18" charset="0"/>
              </a:rPr>
              <a:t>topology</a:t>
            </a:r>
          </a:p>
          <a:p>
            <a:pPr lvl="2"/>
            <a:r>
              <a:rPr lang="en-US" altLang="ko-KR" sz="1800" dirty="0" smtClean="0">
                <a:latin typeface="Times" pitchFamily="18" charset="0"/>
                <a:cs typeface="Times" pitchFamily="18" charset="0"/>
              </a:rPr>
              <a:t>1 access point, 3 stations, background Traffic, </a:t>
            </a:r>
            <a:r>
              <a:rPr lang="en-US" altLang="ko-KR" sz="1800" dirty="0" err="1" smtClean="0">
                <a:latin typeface="Times" pitchFamily="18" charset="0"/>
                <a:cs typeface="Times" pitchFamily="18" charset="0"/>
              </a:rPr>
              <a:t>Wbest</a:t>
            </a:r>
            <a:r>
              <a:rPr lang="en-US" altLang="ko-KR" sz="1800" dirty="0" smtClean="0">
                <a:latin typeface="Times" pitchFamily="18" charset="0"/>
                <a:cs typeface="Times" pitchFamily="18" charset="0"/>
              </a:rPr>
              <a:t> and Video Server </a:t>
            </a:r>
            <a:r>
              <a:rPr lang="en-US" altLang="ko-KR" sz="1800" dirty="0" smtClean="0">
                <a:solidFill>
                  <a:schemeClr val="tx1"/>
                </a:solidFill>
                <a:latin typeface="Times" pitchFamily="18" charset="0"/>
                <a:cs typeface="Times" pitchFamily="18" charset="0"/>
              </a:rPr>
              <a:t>(Fig. 7)</a:t>
            </a:r>
            <a:endParaRPr lang="en-US" altLang="ko-KR" sz="1800" dirty="0" smtClean="0">
              <a:latin typeface="Times" pitchFamily="18" charset="0"/>
              <a:cs typeface="Times" pitchFamily="18" charset="0"/>
            </a:endParaRPr>
          </a:p>
          <a:p>
            <a:pPr lvl="2"/>
            <a:r>
              <a:rPr lang="en-US" altLang="ko-KR" sz="1800" dirty="0">
                <a:latin typeface="Times" pitchFamily="18" charset="0"/>
                <a:cs typeface="Times" pitchFamily="18" charset="0"/>
              </a:rPr>
              <a:t>6 </a:t>
            </a:r>
            <a:r>
              <a:rPr lang="en-US" altLang="ko-KR" sz="1800" dirty="0" smtClean="0">
                <a:latin typeface="Times" pitchFamily="18" charset="0"/>
                <a:cs typeface="Times" pitchFamily="18" charset="0"/>
              </a:rPr>
              <a:t>Mbps channel capacity</a:t>
            </a:r>
            <a:endParaRPr lang="en-US" altLang="ko-KR" sz="800" dirty="0" smtClean="0">
              <a:solidFill>
                <a:schemeClr val="tx1"/>
              </a:solidFill>
              <a:latin typeface="Times" pitchFamily="18" charset="0"/>
              <a:cs typeface="Times" pitchFamily="18" charset="0"/>
            </a:endParaRPr>
          </a:p>
          <a:p>
            <a:pPr lvl="1">
              <a:buFont typeface="Arial" pitchFamily="34" charset="0"/>
              <a:buChar char="•"/>
            </a:pPr>
            <a:r>
              <a:rPr lang="en-US" altLang="ko-KR" sz="2000" dirty="0">
                <a:solidFill>
                  <a:schemeClr val="tx1"/>
                </a:solidFill>
                <a:latin typeface="Times" pitchFamily="18" charset="0"/>
                <a:cs typeface="Times" pitchFamily="18" charset="0"/>
              </a:rPr>
              <a:t>MONOGRAM x264 </a:t>
            </a:r>
            <a:r>
              <a:rPr lang="en-US" altLang="ko-KR" sz="2000" dirty="0" smtClean="0">
                <a:solidFill>
                  <a:schemeClr val="tx1"/>
                </a:solidFill>
                <a:latin typeface="Times" pitchFamily="18" charset="0"/>
                <a:cs typeface="Times" pitchFamily="18" charset="0"/>
              </a:rPr>
              <a:t>encoder [9] and a </a:t>
            </a:r>
            <a:r>
              <a:rPr lang="en-US" altLang="ko-KR" sz="2000" dirty="0">
                <a:solidFill>
                  <a:schemeClr val="tx1"/>
                </a:solidFill>
                <a:latin typeface="Times" pitchFamily="18" charset="0"/>
                <a:cs typeface="Times" pitchFamily="18" charset="0"/>
              </a:rPr>
              <a:t>video clip </a:t>
            </a:r>
            <a:r>
              <a:rPr lang="en-US" altLang="ko-KR" sz="2000" i="1" dirty="0">
                <a:solidFill>
                  <a:schemeClr val="tx1"/>
                </a:solidFill>
                <a:latin typeface="Times" pitchFamily="18" charset="0"/>
                <a:cs typeface="Times" pitchFamily="18" charset="0"/>
              </a:rPr>
              <a:t>Crew</a:t>
            </a:r>
            <a:r>
              <a:rPr lang="en-US" altLang="ko-KR" sz="2000" dirty="0">
                <a:solidFill>
                  <a:schemeClr val="tx1"/>
                </a:solidFill>
                <a:latin typeface="Times" pitchFamily="18" charset="0"/>
                <a:cs typeface="Times" pitchFamily="18" charset="0"/>
              </a:rPr>
              <a:t> that consists of 300 frames in </a:t>
            </a:r>
            <a:r>
              <a:rPr lang="en-US" altLang="ko-KR" sz="2000" dirty="0" smtClean="0">
                <a:solidFill>
                  <a:schemeClr val="tx1"/>
                </a:solidFill>
                <a:latin typeface="Times" pitchFamily="18" charset="0"/>
                <a:cs typeface="Times" pitchFamily="18" charset="0"/>
              </a:rPr>
              <a:t>4CIF are used</a:t>
            </a:r>
            <a:endParaRPr lang="ko-KR" altLang="en-US" sz="2000" dirty="0">
              <a:solidFill>
                <a:schemeClr val="tx1"/>
              </a:solidFill>
              <a:latin typeface="Times" pitchFamily="18" charset="0"/>
              <a:cs typeface="Times" pitchFamily="18" charset="0"/>
            </a:endParaRPr>
          </a:p>
        </p:txBody>
      </p:sp>
      <p:sp>
        <p:nvSpPr>
          <p:cNvPr id="3" name="슬라이드 번호 개체 틀 2"/>
          <p:cNvSpPr>
            <a:spLocks noGrp="1"/>
          </p:cNvSpPr>
          <p:nvPr>
            <p:ph type="sldNum" sz="quarter" idx="4294967295"/>
          </p:nvPr>
        </p:nvSpPr>
        <p:spPr>
          <a:xfrm>
            <a:off x="0" y="6356350"/>
            <a:ext cx="1981200" cy="365125"/>
          </a:xfrm>
          <a:prstGeom prst="rect">
            <a:avLst/>
          </a:prstGeom>
        </p:spPr>
        <p:txBody>
          <a:bodyPr/>
          <a:lstStyle/>
          <a:p>
            <a:fld id="{7794D777-B7CF-4AD5-AD6D-1E5629EA12C7}" type="slidenum">
              <a:rPr lang="ko-KR" altLang="en-US" smtClean="0"/>
              <a:pPr/>
              <a:t>19</a:t>
            </a:fld>
            <a:endParaRPr lang="ko-KR" altLang="en-US"/>
          </a:p>
        </p:txBody>
      </p:sp>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83768" y="4293096"/>
            <a:ext cx="3352416" cy="23344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p:cNvSpPr txBox="1"/>
          <p:nvPr/>
        </p:nvSpPr>
        <p:spPr>
          <a:xfrm>
            <a:off x="7915275" y="0"/>
            <a:ext cx="1228725" cy="900246"/>
          </a:xfrm>
          <a:prstGeom prst="rect">
            <a:avLst/>
          </a:prstGeom>
          <a:noFill/>
          <a:ln>
            <a:solidFill>
              <a:schemeClr val="tx1">
                <a:lumMod val="50000"/>
                <a:lumOff val="50000"/>
              </a:schemeClr>
            </a:solidFill>
          </a:ln>
        </p:spPr>
        <p:txBody>
          <a:bodyPr wrap="square" rtlCol="0">
            <a:spAutoFit/>
          </a:bodyPr>
          <a:lstStyle/>
          <a:p>
            <a:pPr algn="ctr"/>
            <a:r>
              <a:rPr lang="en-US" altLang="ko-KR" sz="1050" dirty="0">
                <a:solidFill>
                  <a:schemeClr val="bg1"/>
                </a:solidFill>
                <a:latin typeface="Times" pitchFamily="18" charset="0"/>
                <a:cs typeface="Times" pitchFamily="18" charset="0"/>
              </a:rPr>
              <a:t>Introduction</a:t>
            </a:r>
          </a:p>
          <a:p>
            <a:pPr algn="ctr"/>
            <a:r>
              <a:rPr lang="en-US" altLang="ko-KR" sz="1050" dirty="0">
                <a:solidFill>
                  <a:schemeClr val="bg1"/>
                </a:solidFill>
                <a:latin typeface="Times" pitchFamily="18" charset="0"/>
                <a:cs typeface="Times" pitchFamily="18" charset="0"/>
              </a:rPr>
              <a:t>Related work</a:t>
            </a:r>
          </a:p>
          <a:p>
            <a:pPr algn="ctr"/>
            <a:r>
              <a:rPr lang="en-US" altLang="ko-KR" sz="1050" dirty="0">
                <a:solidFill>
                  <a:schemeClr val="bg1"/>
                </a:solidFill>
                <a:latin typeface="Times" pitchFamily="18" charset="0"/>
                <a:cs typeface="Times" pitchFamily="18" charset="0"/>
              </a:rPr>
              <a:t>OEFMON</a:t>
            </a:r>
          </a:p>
          <a:p>
            <a:pPr algn="ctr"/>
            <a:r>
              <a:rPr lang="en-US" altLang="ko-KR" sz="1100" b="1" dirty="0">
                <a:solidFill>
                  <a:schemeClr val="bg1"/>
                </a:solidFill>
                <a:latin typeface="Times" pitchFamily="18" charset="0"/>
                <a:cs typeface="Times" pitchFamily="18" charset="0"/>
              </a:rPr>
              <a:t>Case studies</a:t>
            </a:r>
          </a:p>
          <a:p>
            <a:pPr algn="ctr"/>
            <a:r>
              <a:rPr lang="en-US" altLang="ko-KR" sz="1050" dirty="0" smtClean="0">
                <a:solidFill>
                  <a:schemeClr val="bg1"/>
                </a:solidFill>
                <a:latin typeface="Times" pitchFamily="18" charset="0"/>
                <a:cs typeface="Times" pitchFamily="18" charset="0"/>
              </a:rPr>
              <a:t>Conclusions</a:t>
            </a:r>
            <a:endParaRPr lang="ko-KR" altLang="en-US" sz="1050" dirty="0">
              <a:solidFill>
                <a:schemeClr val="bg1"/>
              </a:solidFill>
            </a:endParaRPr>
          </a:p>
        </p:txBody>
      </p:sp>
      <p:sp>
        <p:nvSpPr>
          <p:cNvPr id="8" name="TextBox 7"/>
          <p:cNvSpPr txBox="1"/>
          <p:nvPr/>
        </p:nvSpPr>
        <p:spPr>
          <a:xfrm flipH="1">
            <a:off x="2267744" y="6556521"/>
            <a:ext cx="4500594" cy="369332"/>
          </a:xfrm>
          <a:prstGeom prst="rect">
            <a:avLst/>
          </a:prstGeom>
          <a:noFill/>
        </p:spPr>
        <p:txBody>
          <a:bodyPr wrap="square" rtlCol="0">
            <a:spAutoFit/>
          </a:bodyPr>
          <a:lstStyle/>
          <a:p>
            <a:r>
              <a:rPr lang="en-US" altLang="ko-KR" dirty="0" smtClean="0">
                <a:latin typeface="Times" pitchFamily="18" charset="0"/>
                <a:cs typeface="Times" pitchFamily="18" charset="0"/>
              </a:rPr>
              <a:t>Fig. 7. Network topology and traffics</a:t>
            </a:r>
            <a:endParaRPr lang="ko-KR" altLang="en-US" dirty="0">
              <a:latin typeface="Times" pitchFamily="18" charset="0"/>
              <a:cs typeface="Times" pitchFamily="18" charset="0"/>
            </a:endParaRPr>
          </a:p>
        </p:txBody>
      </p:sp>
      <p:pic>
        <p:nvPicPr>
          <p:cNvPr id="9" name="Picture 2"/>
          <p:cNvPicPr>
            <a:picLocks noChangeAspect="1" noChangeArrowheads="1"/>
          </p:cNvPicPr>
          <p:nvPr/>
        </p:nvPicPr>
        <p:blipFill>
          <a:blip r:embed="rId3" cstate="print"/>
          <a:srcRect/>
          <a:stretch>
            <a:fillRect/>
          </a:stretch>
        </p:blipFill>
        <p:spPr bwMode="auto">
          <a:xfrm>
            <a:off x="6686550" y="6400800"/>
            <a:ext cx="2457450" cy="457200"/>
          </a:xfrm>
          <a:prstGeom prst="rect">
            <a:avLst/>
          </a:prstGeom>
          <a:noFill/>
          <a:ln w="9525">
            <a:noFill/>
            <a:miter lim="800000"/>
            <a:headEnd/>
            <a:tailEnd/>
          </a:ln>
        </p:spPr>
      </p:pic>
    </p:spTree>
    <p:extLst>
      <p:ext uri="{BB962C8B-B14F-4D97-AF65-F5344CB8AC3E}">
        <p14:creationId xmlns:p14="http://schemas.microsoft.com/office/powerpoint/2010/main" val="32341523"/>
      </p:ext>
    </p:extLst>
  </p:cSld>
  <p:clrMapOvr>
    <a:masterClrMapping/>
  </p:clrMapOvr>
  <p:transition spd="med">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323528" y="260648"/>
            <a:ext cx="5540375" cy="600075"/>
          </a:xfrm>
        </p:spPr>
        <p:txBody>
          <a:bodyPr>
            <a:normAutofit/>
          </a:bodyPr>
          <a:lstStyle/>
          <a:p>
            <a:r>
              <a:rPr lang="en-US" altLang="ko-KR" sz="3500" b="1" dirty="0" smtClean="0">
                <a:solidFill>
                  <a:schemeClr val="bg1"/>
                </a:solidFill>
                <a:latin typeface="Times" pitchFamily="18" charset="0"/>
                <a:cs typeface="Times" pitchFamily="18" charset="0"/>
              </a:rPr>
              <a:t>Contents</a:t>
            </a:r>
            <a:endParaRPr lang="ko-KR" altLang="en-US" sz="3500" b="1" dirty="0">
              <a:solidFill>
                <a:schemeClr val="bg1"/>
              </a:solidFill>
              <a:latin typeface="Times" pitchFamily="18" charset="0"/>
              <a:cs typeface="Times" pitchFamily="18" charset="0"/>
            </a:endParaRPr>
          </a:p>
        </p:txBody>
      </p:sp>
      <p:sp>
        <p:nvSpPr>
          <p:cNvPr id="4" name="내용 개체 틀 3"/>
          <p:cNvSpPr>
            <a:spLocks noGrp="1"/>
          </p:cNvSpPr>
          <p:nvPr>
            <p:ph idx="1"/>
          </p:nvPr>
        </p:nvSpPr>
        <p:spPr>
          <a:xfrm>
            <a:off x="457200" y="1219200"/>
            <a:ext cx="8291264" cy="4730080"/>
          </a:xfrm>
        </p:spPr>
        <p:txBody>
          <a:bodyPr>
            <a:noAutofit/>
          </a:bodyPr>
          <a:lstStyle/>
          <a:p>
            <a:r>
              <a:rPr lang="en-US" altLang="ko-KR" sz="2500" b="0" dirty="0" smtClean="0">
                <a:latin typeface="Times" pitchFamily="18" charset="0"/>
                <a:cs typeface="Times" pitchFamily="18" charset="0"/>
              </a:rPr>
              <a:t>Introduction</a:t>
            </a:r>
          </a:p>
          <a:p>
            <a:r>
              <a:rPr lang="en-US" altLang="ko-KR" sz="2500" b="0" dirty="0" smtClean="0">
                <a:latin typeface="Times" pitchFamily="18" charset="0"/>
                <a:cs typeface="Times" pitchFamily="18" charset="0"/>
              </a:rPr>
              <a:t>Related work</a:t>
            </a:r>
          </a:p>
          <a:p>
            <a:r>
              <a:rPr lang="en-US" altLang="ko-KR" sz="2500" b="0" dirty="0" smtClean="0">
                <a:latin typeface="Times" pitchFamily="18" charset="0"/>
                <a:cs typeface="Times" pitchFamily="18" charset="0"/>
              </a:rPr>
              <a:t>OEFMON: An Open Evaluation Framework for Multimedia Over Networks</a:t>
            </a:r>
          </a:p>
          <a:p>
            <a:r>
              <a:rPr lang="en-US" altLang="ko-KR" sz="2500" b="0" dirty="0" smtClean="0">
                <a:latin typeface="Times" pitchFamily="18" charset="0"/>
                <a:cs typeface="Times" pitchFamily="18" charset="0"/>
              </a:rPr>
              <a:t>Case studies</a:t>
            </a:r>
          </a:p>
          <a:p>
            <a:r>
              <a:rPr lang="en-US" altLang="ko-KR" sz="2500" b="0" dirty="0" smtClean="0">
                <a:latin typeface="Times" pitchFamily="18" charset="0"/>
                <a:cs typeface="Times" pitchFamily="18" charset="0"/>
              </a:rPr>
              <a:t>Conclusions</a:t>
            </a:r>
          </a:p>
          <a:p>
            <a:r>
              <a:rPr lang="en-US" altLang="ko-KR" sz="2500" b="0" dirty="0" smtClean="0">
                <a:latin typeface="Times" pitchFamily="18" charset="0"/>
                <a:cs typeface="Times" pitchFamily="18" charset="0"/>
              </a:rPr>
              <a:t>References</a:t>
            </a:r>
          </a:p>
          <a:p>
            <a:endParaRPr lang="en-US" altLang="ko-KR" sz="2500" dirty="0" smtClean="0">
              <a:latin typeface="Times" pitchFamily="18" charset="0"/>
              <a:cs typeface="Times" pitchFamily="18" charset="0"/>
            </a:endParaRPr>
          </a:p>
        </p:txBody>
      </p:sp>
      <p:sp>
        <p:nvSpPr>
          <p:cNvPr id="3" name="슬라이드 번호 개체 틀 2"/>
          <p:cNvSpPr>
            <a:spLocks noGrp="1"/>
          </p:cNvSpPr>
          <p:nvPr>
            <p:ph type="sldNum" sz="quarter" idx="4294967295"/>
          </p:nvPr>
        </p:nvSpPr>
        <p:spPr>
          <a:xfrm>
            <a:off x="0" y="6356350"/>
            <a:ext cx="1981200" cy="365125"/>
          </a:xfrm>
          <a:prstGeom prst="rect">
            <a:avLst/>
          </a:prstGeom>
        </p:spPr>
        <p:txBody>
          <a:bodyPr/>
          <a:lstStyle/>
          <a:p>
            <a:fld id="{7794D777-B7CF-4AD5-AD6D-1E5629EA12C7}" type="slidenum">
              <a:rPr lang="ko-KR" altLang="en-US" smtClean="0"/>
              <a:pPr/>
              <a:t>2</a:t>
            </a:fld>
            <a:endParaRPr lang="ko-KR" altLang="en-US"/>
          </a:p>
        </p:txBody>
      </p:sp>
      <p:pic>
        <p:nvPicPr>
          <p:cNvPr id="5" name="Picture 2"/>
          <p:cNvPicPr>
            <a:picLocks noChangeAspect="1" noChangeArrowheads="1"/>
          </p:cNvPicPr>
          <p:nvPr/>
        </p:nvPicPr>
        <p:blipFill>
          <a:blip r:embed="rId3" cstate="print"/>
          <a:srcRect/>
          <a:stretch>
            <a:fillRect/>
          </a:stretch>
        </p:blipFill>
        <p:spPr bwMode="auto">
          <a:xfrm>
            <a:off x="6686550" y="6400800"/>
            <a:ext cx="2457450" cy="457200"/>
          </a:xfrm>
          <a:prstGeom prst="rect">
            <a:avLst/>
          </a:prstGeom>
          <a:noFill/>
          <a:ln w="9525">
            <a:noFill/>
            <a:miter lim="800000"/>
            <a:headEnd/>
            <a:tailEnd/>
          </a:ln>
        </p:spPr>
      </p:pic>
    </p:spTree>
  </p:cSld>
  <p:clrMapOvr>
    <a:masterClrMapping/>
  </p:clrMapOvr>
  <p:transition spd="med">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내용 개체 틀 3"/>
          <p:cNvSpPr>
            <a:spLocks noGrp="1"/>
          </p:cNvSpPr>
          <p:nvPr>
            <p:ph idx="1"/>
          </p:nvPr>
        </p:nvSpPr>
        <p:spPr>
          <a:xfrm>
            <a:off x="314325" y="1196752"/>
            <a:ext cx="8524875" cy="4808761"/>
          </a:xfrm>
        </p:spPr>
        <p:txBody>
          <a:bodyPr/>
          <a:lstStyle/>
          <a:p>
            <a:r>
              <a:rPr lang="en-US" altLang="ko-KR" sz="2500" b="0" dirty="0">
                <a:latin typeface="Times" pitchFamily="18" charset="0"/>
                <a:cs typeface="Times" pitchFamily="18" charset="0"/>
              </a:rPr>
              <a:t>Results analysis</a:t>
            </a:r>
          </a:p>
          <a:p>
            <a:pPr lvl="1">
              <a:buFont typeface="Arial" pitchFamily="34" charset="0"/>
              <a:buChar char="•"/>
            </a:pPr>
            <a:r>
              <a:rPr lang="en-US" altLang="ko-KR" sz="2000" dirty="0" smtClean="0">
                <a:latin typeface="Times" pitchFamily="18" charset="0"/>
                <a:cs typeface="Times" pitchFamily="18" charset="0"/>
              </a:rPr>
              <a:t>QP </a:t>
            </a:r>
            <a:r>
              <a:rPr lang="en-US" altLang="ko-KR" sz="2000" dirty="0">
                <a:latin typeface="Times" pitchFamily="18" charset="0"/>
                <a:cs typeface="Times" pitchFamily="18" charset="0"/>
              </a:rPr>
              <a:t>increases and bit-rate decreases for the rate control </a:t>
            </a:r>
            <a:r>
              <a:rPr lang="en-US" altLang="ko-KR" sz="2000" dirty="0" smtClean="0">
                <a:latin typeface="Times" pitchFamily="18" charset="0"/>
                <a:cs typeface="Times" pitchFamily="18" charset="0"/>
              </a:rPr>
              <a:t>scheme as </a:t>
            </a:r>
            <a:r>
              <a:rPr lang="en-US" altLang="ko-KR" sz="2000" dirty="0">
                <a:latin typeface="Times" pitchFamily="18" charset="0"/>
                <a:cs typeface="Times" pitchFamily="18" charset="0"/>
              </a:rPr>
              <a:t>background </a:t>
            </a:r>
            <a:r>
              <a:rPr lang="en-US" altLang="ko-KR" sz="2000" dirty="0" smtClean="0">
                <a:latin typeface="Times" pitchFamily="18" charset="0"/>
                <a:cs typeface="Times" pitchFamily="18" charset="0"/>
              </a:rPr>
              <a:t>traffic </a:t>
            </a:r>
            <a:r>
              <a:rPr lang="en-US" altLang="ko-KR" sz="2000" dirty="0">
                <a:latin typeface="Times" pitchFamily="18" charset="0"/>
                <a:cs typeface="Times" pitchFamily="18" charset="0"/>
              </a:rPr>
              <a:t>increases</a:t>
            </a:r>
            <a:endParaRPr lang="en-US" altLang="ko-KR" sz="2000" dirty="0" smtClean="0">
              <a:latin typeface="Times" pitchFamily="18" charset="0"/>
              <a:cs typeface="Times" pitchFamily="18" charset="0"/>
            </a:endParaRPr>
          </a:p>
        </p:txBody>
      </p:sp>
      <p:sp>
        <p:nvSpPr>
          <p:cNvPr id="3" name="슬라이드 번호 개체 틀 2"/>
          <p:cNvSpPr>
            <a:spLocks noGrp="1"/>
          </p:cNvSpPr>
          <p:nvPr>
            <p:ph type="sldNum" sz="quarter" idx="4294967295"/>
          </p:nvPr>
        </p:nvSpPr>
        <p:spPr>
          <a:xfrm>
            <a:off x="0" y="6356350"/>
            <a:ext cx="1981200" cy="365125"/>
          </a:xfrm>
          <a:prstGeom prst="rect">
            <a:avLst/>
          </a:prstGeom>
        </p:spPr>
        <p:txBody>
          <a:bodyPr/>
          <a:lstStyle/>
          <a:p>
            <a:fld id="{7794D777-B7CF-4AD5-AD6D-1E5629EA12C7}" type="slidenum">
              <a:rPr lang="ko-KR" altLang="en-US" smtClean="0"/>
              <a:pPr/>
              <a:t>20</a:t>
            </a:fld>
            <a:endParaRPr lang="ko-KR" altLang="en-US"/>
          </a:p>
        </p:txBody>
      </p:sp>
      <p:pic>
        <p:nvPicPr>
          <p:cNvPr id="512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99592" y="3717032"/>
            <a:ext cx="6245552" cy="22077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제목 1"/>
          <p:cNvSpPr txBox="1">
            <a:spLocks/>
          </p:cNvSpPr>
          <p:nvPr/>
        </p:nvSpPr>
        <p:spPr bwMode="gray">
          <a:xfrm>
            <a:off x="457200" y="0"/>
            <a:ext cx="6851104" cy="9002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0" bIns="45720" numCol="1" anchor="ctr" anchorCtr="0" compatLnSpc="1">
            <a:prstTxWarp prst="textNoShape">
              <a:avLst/>
            </a:prstTxWarp>
            <a:normAutofit/>
          </a:bodyPr>
          <a:lstStyle>
            <a:lvl1pPr algn="l" rtl="0" eaLnBrk="1" fontAlgn="base" latinLnBrk="1" hangingPunct="1">
              <a:lnSpc>
                <a:spcPct val="95000"/>
              </a:lnSpc>
              <a:spcBef>
                <a:spcPct val="0"/>
              </a:spcBef>
              <a:spcAft>
                <a:spcPct val="0"/>
              </a:spcAft>
              <a:defRPr sz="2400" b="1">
                <a:solidFill>
                  <a:srgbClr val="FFFFFF"/>
                </a:solidFill>
                <a:latin typeface="+mj-lt"/>
                <a:ea typeface="+mj-ea"/>
                <a:cs typeface="+mj-cs"/>
              </a:defRPr>
            </a:lvl1pPr>
            <a:lvl2pPr algn="l" rtl="0" eaLnBrk="1" fontAlgn="base" latinLnBrk="1" hangingPunct="1">
              <a:lnSpc>
                <a:spcPct val="95000"/>
              </a:lnSpc>
              <a:spcBef>
                <a:spcPct val="0"/>
              </a:spcBef>
              <a:spcAft>
                <a:spcPct val="0"/>
              </a:spcAft>
              <a:defRPr sz="2400" b="1">
                <a:solidFill>
                  <a:srgbClr val="FFFFFF"/>
                </a:solidFill>
                <a:latin typeface="Arial" charset="0"/>
              </a:defRPr>
            </a:lvl2pPr>
            <a:lvl3pPr algn="l" rtl="0" eaLnBrk="1" fontAlgn="base" latinLnBrk="1" hangingPunct="1">
              <a:lnSpc>
                <a:spcPct val="95000"/>
              </a:lnSpc>
              <a:spcBef>
                <a:spcPct val="0"/>
              </a:spcBef>
              <a:spcAft>
                <a:spcPct val="0"/>
              </a:spcAft>
              <a:defRPr sz="2400" b="1">
                <a:solidFill>
                  <a:srgbClr val="FFFFFF"/>
                </a:solidFill>
                <a:latin typeface="Arial" charset="0"/>
              </a:defRPr>
            </a:lvl3pPr>
            <a:lvl4pPr algn="l" rtl="0" eaLnBrk="1" fontAlgn="base" latinLnBrk="1" hangingPunct="1">
              <a:lnSpc>
                <a:spcPct val="95000"/>
              </a:lnSpc>
              <a:spcBef>
                <a:spcPct val="0"/>
              </a:spcBef>
              <a:spcAft>
                <a:spcPct val="0"/>
              </a:spcAft>
              <a:defRPr sz="2400" b="1">
                <a:solidFill>
                  <a:srgbClr val="FFFFFF"/>
                </a:solidFill>
                <a:latin typeface="Arial" charset="0"/>
              </a:defRPr>
            </a:lvl4pPr>
            <a:lvl5pPr algn="l" rtl="0" eaLnBrk="1" fontAlgn="base" latinLnBrk="1" hangingPunct="1">
              <a:lnSpc>
                <a:spcPct val="95000"/>
              </a:lnSpc>
              <a:spcBef>
                <a:spcPct val="0"/>
              </a:spcBef>
              <a:spcAft>
                <a:spcPct val="0"/>
              </a:spcAft>
              <a:defRPr sz="2400" b="1">
                <a:solidFill>
                  <a:srgbClr val="FFFFFF"/>
                </a:solidFill>
                <a:latin typeface="Arial" charset="0"/>
              </a:defRPr>
            </a:lvl5pPr>
            <a:lvl6pPr marL="457200" algn="l" rtl="0" eaLnBrk="1" fontAlgn="base" latinLnBrk="1" hangingPunct="1">
              <a:lnSpc>
                <a:spcPct val="95000"/>
              </a:lnSpc>
              <a:spcBef>
                <a:spcPct val="0"/>
              </a:spcBef>
              <a:spcAft>
                <a:spcPct val="0"/>
              </a:spcAft>
              <a:defRPr sz="2400" b="1">
                <a:solidFill>
                  <a:srgbClr val="FFFFFF"/>
                </a:solidFill>
                <a:latin typeface="Arial" charset="0"/>
              </a:defRPr>
            </a:lvl6pPr>
            <a:lvl7pPr marL="914400" algn="l" rtl="0" eaLnBrk="1" fontAlgn="base" latinLnBrk="1" hangingPunct="1">
              <a:lnSpc>
                <a:spcPct val="95000"/>
              </a:lnSpc>
              <a:spcBef>
                <a:spcPct val="0"/>
              </a:spcBef>
              <a:spcAft>
                <a:spcPct val="0"/>
              </a:spcAft>
              <a:defRPr sz="2400" b="1">
                <a:solidFill>
                  <a:srgbClr val="FFFFFF"/>
                </a:solidFill>
                <a:latin typeface="Arial" charset="0"/>
              </a:defRPr>
            </a:lvl7pPr>
            <a:lvl8pPr marL="1371600" algn="l" rtl="0" eaLnBrk="1" fontAlgn="base" latinLnBrk="1" hangingPunct="1">
              <a:lnSpc>
                <a:spcPct val="95000"/>
              </a:lnSpc>
              <a:spcBef>
                <a:spcPct val="0"/>
              </a:spcBef>
              <a:spcAft>
                <a:spcPct val="0"/>
              </a:spcAft>
              <a:defRPr sz="2400" b="1">
                <a:solidFill>
                  <a:srgbClr val="FFFFFF"/>
                </a:solidFill>
                <a:latin typeface="Arial" charset="0"/>
              </a:defRPr>
            </a:lvl8pPr>
            <a:lvl9pPr marL="1828800" algn="l" rtl="0" eaLnBrk="1" fontAlgn="base" latinLnBrk="1" hangingPunct="1">
              <a:lnSpc>
                <a:spcPct val="95000"/>
              </a:lnSpc>
              <a:spcBef>
                <a:spcPct val="0"/>
              </a:spcBef>
              <a:spcAft>
                <a:spcPct val="0"/>
              </a:spcAft>
              <a:defRPr sz="2400" b="1">
                <a:solidFill>
                  <a:srgbClr val="FFFFFF"/>
                </a:solidFill>
                <a:latin typeface="Arial" charset="0"/>
              </a:defRPr>
            </a:lvl9pPr>
          </a:lstStyle>
          <a:p>
            <a:r>
              <a:rPr lang="en-US" altLang="ko-KR" b="0" dirty="0">
                <a:solidFill>
                  <a:schemeClr val="bg1"/>
                </a:solidFill>
                <a:latin typeface="Times" pitchFamily="18" charset="0"/>
                <a:cs typeface="Times" pitchFamily="18" charset="0"/>
              </a:rPr>
              <a:t>Case studies </a:t>
            </a:r>
            <a:r>
              <a:rPr lang="en-US" altLang="ko-KR" dirty="0">
                <a:solidFill>
                  <a:schemeClr val="bg1"/>
                </a:solidFill>
                <a:latin typeface="Times" pitchFamily="18" charset="0"/>
                <a:cs typeface="Times" pitchFamily="18" charset="0"/>
              </a:rPr>
              <a:t>- </a:t>
            </a:r>
            <a:r>
              <a:rPr lang="en-US" altLang="ko-KR" b="0" dirty="0">
                <a:latin typeface="Times" pitchFamily="18" charset="0"/>
                <a:cs typeface="Times" pitchFamily="18" charset="0"/>
              </a:rPr>
              <a:t>Rate adaptive H.264 video transmission over IEEE 802.11a </a:t>
            </a:r>
            <a:r>
              <a:rPr lang="en-US" altLang="ko-KR" b="0" dirty="0" smtClean="0">
                <a:latin typeface="Times" pitchFamily="18" charset="0"/>
                <a:cs typeface="Times" pitchFamily="18" charset="0"/>
              </a:rPr>
              <a:t>(3/5)</a:t>
            </a:r>
            <a:endParaRPr lang="ko-KR" altLang="en-US" dirty="0">
              <a:solidFill>
                <a:schemeClr val="bg1"/>
              </a:solidFill>
            </a:endParaRPr>
          </a:p>
        </p:txBody>
      </p:sp>
      <p:sp>
        <p:nvSpPr>
          <p:cNvPr id="9" name="TextBox 8"/>
          <p:cNvSpPr txBox="1"/>
          <p:nvPr/>
        </p:nvSpPr>
        <p:spPr>
          <a:xfrm>
            <a:off x="7915275" y="0"/>
            <a:ext cx="1228725" cy="900246"/>
          </a:xfrm>
          <a:prstGeom prst="rect">
            <a:avLst/>
          </a:prstGeom>
          <a:noFill/>
          <a:ln>
            <a:solidFill>
              <a:schemeClr val="tx1">
                <a:lumMod val="50000"/>
                <a:lumOff val="50000"/>
              </a:schemeClr>
            </a:solidFill>
          </a:ln>
        </p:spPr>
        <p:txBody>
          <a:bodyPr wrap="square" rtlCol="0">
            <a:spAutoFit/>
          </a:bodyPr>
          <a:lstStyle/>
          <a:p>
            <a:pPr algn="ctr"/>
            <a:r>
              <a:rPr lang="en-US" altLang="ko-KR" sz="1050" dirty="0">
                <a:solidFill>
                  <a:schemeClr val="bg1"/>
                </a:solidFill>
                <a:latin typeface="Times" pitchFamily="18" charset="0"/>
                <a:cs typeface="Times" pitchFamily="18" charset="0"/>
              </a:rPr>
              <a:t>Introduction</a:t>
            </a:r>
          </a:p>
          <a:p>
            <a:pPr algn="ctr"/>
            <a:r>
              <a:rPr lang="en-US" altLang="ko-KR" sz="1050" dirty="0">
                <a:solidFill>
                  <a:schemeClr val="bg1"/>
                </a:solidFill>
                <a:latin typeface="Times" pitchFamily="18" charset="0"/>
                <a:cs typeface="Times" pitchFamily="18" charset="0"/>
              </a:rPr>
              <a:t>Related work</a:t>
            </a:r>
          </a:p>
          <a:p>
            <a:pPr algn="ctr"/>
            <a:r>
              <a:rPr lang="en-US" altLang="ko-KR" sz="1050" dirty="0">
                <a:solidFill>
                  <a:schemeClr val="bg1"/>
                </a:solidFill>
                <a:latin typeface="Times" pitchFamily="18" charset="0"/>
                <a:cs typeface="Times" pitchFamily="18" charset="0"/>
              </a:rPr>
              <a:t>OEFMON</a:t>
            </a:r>
          </a:p>
          <a:p>
            <a:pPr algn="ctr"/>
            <a:r>
              <a:rPr lang="en-US" altLang="ko-KR" sz="1100" b="1" dirty="0">
                <a:solidFill>
                  <a:schemeClr val="bg1"/>
                </a:solidFill>
                <a:latin typeface="Times" pitchFamily="18" charset="0"/>
                <a:cs typeface="Times" pitchFamily="18" charset="0"/>
              </a:rPr>
              <a:t>Case studies</a:t>
            </a:r>
          </a:p>
          <a:p>
            <a:pPr algn="ctr"/>
            <a:r>
              <a:rPr lang="en-US" altLang="ko-KR" sz="1050" dirty="0" smtClean="0">
                <a:solidFill>
                  <a:schemeClr val="bg1"/>
                </a:solidFill>
                <a:latin typeface="Times" pitchFamily="18" charset="0"/>
                <a:cs typeface="Times" pitchFamily="18" charset="0"/>
              </a:rPr>
              <a:t>Conclusions</a:t>
            </a:r>
            <a:endParaRPr lang="ko-KR" altLang="en-US" sz="1050" dirty="0">
              <a:solidFill>
                <a:schemeClr val="bg1"/>
              </a:solidFill>
            </a:endParaRPr>
          </a:p>
        </p:txBody>
      </p:sp>
      <p:cxnSp>
        <p:nvCxnSpPr>
          <p:cNvPr id="10" name="직선 화살표 연결선 9"/>
          <p:cNvCxnSpPr/>
          <p:nvPr/>
        </p:nvCxnSpPr>
        <p:spPr bwMode="auto">
          <a:xfrm flipH="1">
            <a:off x="2166824" y="3015940"/>
            <a:ext cx="1543000" cy="845108"/>
          </a:xfrm>
          <a:prstGeom prst="straightConnector1">
            <a:avLst/>
          </a:prstGeom>
          <a:solidFill>
            <a:schemeClr val="accent1"/>
          </a:solidFill>
          <a:ln w="9525" cap="flat" cmpd="sng" algn="ctr">
            <a:solidFill>
              <a:srgbClr val="7030A0"/>
            </a:solidFill>
            <a:prstDash val="solid"/>
            <a:round/>
            <a:headEnd type="none" w="med" len="med"/>
            <a:tailEnd type="arrow"/>
          </a:ln>
          <a:effectLst/>
        </p:spPr>
      </p:cxnSp>
      <p:cxnSp>
        <p:nvCxnSpPr>
          <p:cNvPr id="13" name="직선 화살표 연결선 12"/>
          <p:cNvCxnSpPr/>
          <p:nvPr/>
        </p:nvCxnSpPr>
        <p:spPr bwMode="auto">
          <a:xfrm flipH="1">
            <a:off x="3056196" y="3015940"/>
            <a:ext cx="653628" cy="936104"/>
          </a:xfrm>
          <a:prstGeom prst="straightConnector1">
            <a:avLst/>
          </a:prstGeom>
          <a:solidFill>
            <a:schemeClr val="accent1"/>
          </a:solidFill>
          <a:ln w="9525" cap="flat" cmpd="sng" algn="ctr">
            <a:solidFill>
              <a:srgbClr val="7030A0"/>
            </a:solidFill>
            <a:prstDash val="solid"/>
            <a:round/>
            <a:headEnd type="none" w="med" len="med"/>
            <a:tailEnd type="arrow"/>
          </a:ln>
          <a:effectLst/>
        </p:spPr>
      </p:cxnSp>
      <p:sp>
        <p:nvSpPr>
          <p:cNvPr id="15" name="직사각형 14"/>
          <p:cNvSpPr/>
          <p:nvPr/>
        </p:nvSpPr>
        <p:spPr>
          <a:xfrm>
            <a:off x="6755538" y="3717032"/>
            <a:ext cx="2012089" cy="369332"/>
          </a:xfrm>
          <a:prstGeom prst="rect">
            <a:avLst/>
          </a:prstGeom>
        </p:spPr>
        <p:txBody>
          <a:bodyPr wrap="none">
            <a:spAutoFit/>
          </a:bodyPr>
          <a:lstStyle/>
          <a:p>
            <a:r>
              <a:rPr lang="en-US" altLang="ko-KR" dirty="0">
                <a:solidFill>
                  <a:srgbClr val="7030A0"/>
                </a:solidFill>
                <a:latin typeface="Times" pitchFamily="18" charset="0"/>
                <a:cs typeface="Times" pitchFamily="18" charset="0"/>
              </a:rPr>
              <a:t>bit rate is </a:t>
            </a:r>
            <a:r>
              <a:rPr lang="en-US" altLang="ko-KR" dirty="0" smtClean="0">
                <a:solidFill>
                  <a:srgbClr val="7030A0"/>
                </a:solidFill>
                <a:latin typeface="Times" pitchFamily="18" charset="0"/>
                <a:cs typeface="Times" pitchFamily="18" charset="0"/>
              </a:rPr>
              <a:t>decreased</a:t>
            </a:r>
            <a:endParaRPr lang="ko-KR" altLang="en-US" dirty="0">
              <a:solidFill>
                <a:srgbClr val="7030A0"/>
              </a:solidFill>
              <a:latin typeface="Times" pitchFamily="18" charset="0"/>
              <a:cs typeface="Times" pitchFamily="18" charset="0"/>
            </a:endParaRPr>
          </a:p>
        </p:txBody>
      </p:sp>
      <p:cxnSp>
        <p:nvCxnSpPr>
          <p:cNvPr id="17" name="직선 화살표 연결선 16"/>
          <p:cNvCxnSpPr/>
          <p:nvPr/>
        </p:nvCxnSpPr>
        <p:spPr bwMode="auto">
          <a:xfrm flipH="1">
            <a:off x="5381908" y="4103556"/>
            <a:ext cx="1543000" cy="845108"/>
          </a:xfrm>
          <a:prstGeom prst="straightConnector1">
            <a:avLst/>
          </a:prstGeom>
          <a:solidFill>
            <a:schemeClr val="accent1"/>
          </a:solidFill>
          <a:ln w="9525" cap="flat" cmpd="sng" algn="ctr">
            <a:solidFill>
              <a:srgbClr val="7030A0"/>
            </a:solidFill>
            <a:prstDash val="solid"/>
            <a:round/>
            <a:headEnd type="none" w="med" len="med"/>
            <a:tailEnd type="arrow"/>
          </a:ln>
          <a:effectLst/>
        </p:spPr>
      </p:cxnSp>
      <p:cxnSp>
        <p:nvCxnSpPr>
          <p:cNvPr id="18" name="직선 화살표 연결선 17"/>
          <p:cNvCxnSpPr/>
          <p:nvPr/>
        </p:nvCxnSpPr>
        <p:spPr bwMode="auto">
          <a:xfrm flipH="1">
            <a:off x="6271280" y="4103556"/>
            <a:ext cx="653628" cy="936104"/>
          </a:xfrm>
          <a:prstGeom prst="straightConnector1">
            <a:avLst/>
          </a:prstGeom>
          <a:solidFill>
            <a:schemeClr val="accent1"/>
          </a:solidFill>
          <a:ln w="9525" cap="flat" cmpd="sng" algn="ctr">
            <a:solidFill>
              <a:srgbClr val="7030A0"/>
            </a:solidFill>
            <a:prstDash val="solid"/>
            <a:round/>
            <a:headEnd type="none" w="med" len="med"/>
            <a:tailEnd type="arrow"/>
          </a:ln>
          <a:effectLst/>
        </p:spPr>
      </p:cxnSp>
      <p:sp>
        <p:nvSpPr>
          <p:cNvPr id="19" name="직사각형 18"/>
          <p:cNvSpPr/>
          <p:nvPr/>
        </p:nvSpPr>
        <p:spPr>
          <a:xfrm>
            <a:off x="3061593" y="2646608"/>
            <a:ext cx="1612364" cy="369332"/>
          </a:xfrm>
          <a:prstGeom prst="rect">
            <a:avLst/>
          </a:prstGeom>
        </p:spPr>
        <p:txBody>
          <a:bodyPr wrap="none">
            <a:spAutoFit/>
          </a:bodyPr>
          <a:lstStyle/>
          <a:p>
            <a:r>
              <a:rPr lang="en-US" altLang="ko-KR" dirty="0" smtClean="0">
                <a:solidFill>
                  <a:srgbClr val="7030A0"/>
                </a:solidFill>
                <a:latin typeface="Times" pitchFamily="18" charset="0"/>
                <a:cs typeface="Times" pitchFamily="18" charset="0"/>
              </a:rPr>
              <a:t>QP is </a:t>
            </a:r>
            <a:r>
              <a:rPr lang="en-US" altLang="ko-KR" dirty="0">
                <a:solidFill>
                  <a:srgbClr val="7030A0"/>
                </a:solidFill>
                <a:latin typeface="Times" pitchFamily="18" charset="0"/>
                <a:cs typeface="Times" pitchFamily="18" charset="0"/>
              </a:rPr>
              <a:t>increased</a:t>
            </a:r>
            <a:endParaRPr lang="ko-KR" altLang="en-US" dirty="0">
              <a:solidFill>
                <a:srgbClr val="7030A0"/>
              </a:solidFill>
              <a:latin typeface="Times" pitchFamily="18" charset="0"/>
              <a:cs typeface="Times" pitchFamily="18" charset="0"/>
            </a:endParaRPr>
          </a:p>
        </p:txBody>
      </p:sp>
      <p:pic>
        <p:nvPicPr>
          <p:cNvPr id="14" name="Picture 2"/>
          <p:cNvPicPr>
            <a:picLocks noChangeAspect="1" noChangeArrowheads="1"/>
          </p:cNvPicPr>
          <p:nvPr/>
        </p:nvPicPr>
        <p:blipFill>
          <a:blip r:embed="rId3" cstate="print"/>
          <a:srcRect/>
          <a:stretch>
            <a:fillRect/>
          </a:stretch>
        </p:blipFill>
        <p:spPr bwMode="auto">
          <a:xfrm>
            <a:off x="6686550" y="6400800"/>
            <a:ext cx="2457450" cy="457200"/>
          </a:xfrm>
          <a:prstGeom prst="rect">
            <a:avLst/>
          </a:prstGeom>
          <a:noFill/>
          <a:ln w="9525">
            <a:noFill/>
            <a:miter lim="800000"/>
            <a:headEnd/>
            <a:tailEnd/>
          </a:ln>
        </p:spPr>
      </p:pic>
    </p:spTree>
    <p:extLst>
      <p:ext uri="{BB962C8B-B14F-4D97-AF65-F5344CB8AC3E}">
        <p14:creationId xmlns:p14="http://schemas.microsoft.com/office/powerpoint/2010/main" val="1223049615"/>
      </p:ext>
    </p:extLst>
  </p:cSld>
  <p:clrMapOvr>
    <a:masterClrMapping/>
  </p:clrMapOvr>
  <p:transition spd="med">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내용 개체 틀 3"/>
          <p:cNvSpPr>
            <a:spLocks noGrp="1"/>
          </p:cNvSpPr>
          <p:nvPr>
            <p:ph idx="1"/>
          </p:nvPr>
        </p:nvSpPr>
        <p:spPr>
          <a:xfrm>
            <a:off x="314325" y="1124744"/>
            <a:ext cx="8524875" cy="4880769"/>
          </a:xfrm>
        </p:spPr>
        <p:txBody>
          <a:bodyPr/>
          <a:lstStyle/>
          <a:p>
            <a:r>
              <a:rPr lang="en-US" altLang="ko-KR" sz="2500" b="0" dirty="0">
                <a:latin typeface="Times" pitchFamily="18" charset="0"/>
                <a:cs typeface="Times" pitchFamily="18" charset="0"/>
              </a:rPr>
              <a:t>Results </a:t>
            </a:r>
            <a:r>
              <a:rPr lang="en-US" altLang="ko-KR" sz="2500" b="0" dirty="0" smtClean="0">
                <a:latin typeface="Times" pitchFamily="18" charset="0"/>
                <a:cs typeface="Times" pitchFamily="18" charset="0"/>
              </a:rPr>
              <a:t>analysis (Cont.)</a:t>
            </a:r>
            <a:endParaRPr lang="en-US" altLang="ko-KR" sz="2500" b="0" dirty="0">
              <a:latin typeface="Times" pitchFamily="18" charset="0"/>
              <a:cs typeface="Times" pitchFamily="18" charset="0"/>
            </a:endParaRPr>
          </a:p>
          <a:p>
            <a:endParaRPr lang="en-US" altLang="ko-KR" sz="1400" b="0" dirty="0" smtClean="0">
              <a:latin typeface="Times" pitchFamily="18" charset="0"/>
              <a:cs typeface="Times" pitchFamily="18" charset="0"/>
            </a:endParaRPr>
          </a:p>
        </p:txBody>
      </p:sp>
      <p:sp>
        <p:nvSpPr>
          <p:cNvPr id="3" name="슬라이드 번호 개체 틀 2"/>
          <p:cNvSpPr>
            <a:spLocks noGrp="1"/>
          </p:cNvSpPr>
          <p:nvPr>
            <p:ph type="sldNum" sz="quarter" idx="4294967295"/>
          </p:nvPr>
        </p:nvSpPr>
        <p:spPr>
          <a:xfrm>
            <a:off x="0" y="6356350"/>
            <a:ext cx="1981200" cy="365125"/>
          </a:xfrm>
          <a:prstGeom prst="rect">
            <a:avLst/>
          </a:prstGeom>
        </p:spPr>
        <p:txBody>
          <a:bodyPr/>
          <a:lstStyle/>
          <a:p>
            <a:fld id="{7794D777-B7CF-4AD5-AD6D-1E5629EA12C7}" type="slidenum">
              <a:rPr lang="ko-KR" altLang="en-US" smtClean="0"/>
              <a:pPr/>
              <a:t>21</a:t>
            </a:fld>
            <a:endParaRPr lang="ko-KR" altLang="en-US"/>
          </a:p>
        </p:txBody>
      </p:sp>
      <p:pic>
        <p:nvPicPr>
          <p:cNvPr id="614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9037" y="1556792"/>
            <a:ext cx="6687565" cy="49666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제목 1"/>
          <p:cNvSpPr txBox="1">
            <a:spLocks/>
          </p:cNvSpPr>
          <p:nvPr/>
        </p:nvSpPr>
        <p:spPr bwMode="gray">
          <a:xfrm>
            <a:off x="457200" y="0"/>
            <a:ext cx="6851104" cy="9002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0" bIns="45720" numCol="1" anchor="ctr" anchorCtr="0" compatLnSpc="1">
            <a:prstTxWarp prst="textNoShape">
              <a:avLst/>
            </a:prstTxWarp>
            <a:normAutofit/>
          </a:bodyPr>
          <a:lstStyle>
            <a:lvl1pPr algn="l" rtl="0" eaLnBrk="1" fontAlgn="base" latinLnBrk="1" hangingPunct="1">
              <a:lnSpc>
                <a:spcPct val="95000"/>
              </a:lnSpc>
              <a:spcBef>
                <a:spcPct val="0"/>
              </a:spcBef>
              <a:spcAft>
                <a:spcPct val="0"/>
              </a:spcAft>
              <a:defRPr sz="2400" b="1">
                <a:solidFill>
                  <a:srgbClr val="FFFFFF"/>
                </a:solidFill>
                <a:latin typeface="+mj-lt"/>
                <a:ea typeface="+mj-ea"/>
                <a:cs typeface="+mj-cs"/>
              </a:defRPr>
            </a:lvl1pPr>
            <a:lvl2pPr algn="l" rtl="0" eaLnBrk="1" fontAlgn="base" latinLnBrk="1" hangingPunct="1">
              <a:lnSpc>
                <a:spcPct val="95000"/>
              </a:lnSpc>
              <a:spcBef>
                <a:spcPct val="0"/>
              </a:spcBef>
              <a:spcAft>
                <a:spcPct val="0"/>
              </a:spcAft>
              <a:defRPr sz="2400" b="1">
                <a:solidFill>
                  <a:srgbClr val="FFFFFF"/>
                </a:solidFill>
                <a:latin typeface="Arial" charset="0"/>
              </a:defRPr>
            </a:lvl2pPr>
            <a:lvl3pPr algn="l" rtl="0" eaLnBrk="1" fontAlgn="base" latinLnBrk="1" hangingPunct="1">
              <a:lnSpc>
                <a:spcPct val="95000"/>
              </a:lnSpc>
              <a:spcBef>
                <a:spcPct val="0"/>
              </a:spcBef>
              <a:spcAft>
                <a:spcPct val="0"/>
              </a:spcAft>
              <a:defRPr sz="2400" b="1">
                <a:solidFill>
                  <a:srgbClr val="FFFFFF"/>
                </a:solidFill>
                <a:latin typeface="Arial" charset="0"/>
              </a:defRPr>
            </a:lvl3pPr>
            <a:lvl4pPr algn="l" rtl="0" eaLnBrk="1" fontAlgn="base" latinLnBrk="1" hangingPunct="1">
              <a:lnSpc>
                <a:spcPct val="95000"/>
              </a:lnSpc>
              <a:spcBef>
                <a:spcPct val="0"/>
              </a:spcBef>
              <a:spcAft>
                <a:spcPct val="0"/>
              </a:spcAft>
              <a:defRPr sz="2400" b="1">
                <a:solidFill>
                  <a:srgbClr val="FFFFFF"/>
                </a:solidFill>
                <a:latin typeface="Arial" charset="0"/>
              </a:defRPr>
            </a:lvl4pPr>
            <a:lvl5pPr algn="l" rtl="0" eaLnBrk="1" fontAlgn="base" latinLnBrk="1" hangingPunct="1">
              <a:lnSpc>
                <a:spcPct val="95000"/>
              </a:lnSpc>
              <a:spcBef>
                <a:spcPct val="0"/>
              </a:spcBef>
              <a:spcAft>
                <a:spcPct val="0"/>
              </a:spcAft>
              <a:defRPr sz="2400" b="1">
                <a:solidFill>
                  <a:srgbClr val="FFFFFF"/>
                </a:solidFill>
                <a:latin typeface="Arial" charset="0"/>
              </a:defRPr>
            </a:lvl5pPr>
            <a:lvl6pPr marL="457200" algn="l" rtl="0" eaLnBrk="1" fontAlgn="base" latinLnBrk="1" hangingPunct="1">
              <a:lnSpc>
                <a:spcPct val="95000"/>
              </a:lnSpc>
              <a:spcBef>
                <a:spcPct val="0"/>
              </a:spcBef>
              <a:spcAft>
                <a:spcPct val="0"/>
              </a:spcAft>
              <a:defRPr sz="2400" b="1">
                <a:solidFill>
                  <a:srgbClr val="FFFFFF"/>
                </a:solidFill>
                <a:latin typeface="Arial" charset="0"/>
              </a:defRPr>
            </a:lvl6pPr>
            <a:lvl7pPr marL="914400" algn="l" rtl="0" eaLnBrk="1" fontAlgn="base" latinLnBrk="1" hangingPunct="1">
              <a:lnSpc>
                <a:spcPct val="95000"/>
              </a:lnSpc>
              <a:spcBef>
                <a:spcPct val="0"/>
              </a:spcBef>
              <a:spcAft>
                <a:spcPct val="0"/>
              </a:spcAft>
              <a:defRPr sz="2400" b="1">
                <a:solidFill>
                  <a:srgbClr val="FFFFFF"/>
                </a:solidFill>
                <a:latin typeface="Arial" charset="0"/>
              </a:defRPr>
            </a:lvl7pPr>
            <a:lvl8pPr marL="1371600" algn="l" rtl="0" eaLnBrk="1" fontAlgn="base" latinLnBrk="1" hangingPunct="1">
              <a:lnSpc>
                <a:spcPct val="95000"/>
              </a:lnSpc>
              <a:spcBef>
                <a:spcPct val="0"/>
              </a:spcBef>
              <a:spcAft>
                <a:spcPct val="0"/>
              </a:spcAft>
              <a:defRPr sz="2400" b="1">
                <a:solidFill>
                  <a:srgbClr val="FFFFFF"/>
                </a:solidFill>
                <a:latin typeface="Arial" charset="0"/>
              </a:defRPr>
            </a:lvl8pPr>
            <a:lvl9pPr marL="1828800" algn="l" rtl="0" eaLnBrk="1" fontAlgn="base" latinLnBrk="1" hangingPunct="1">
              <a:lnSpc>
                <a:spcPct val="95000"/>
              </a:lnSpc>
              <a:spcBef>
                <a:spcPct val="0"/>
              </a:spcBef>
              <a:spcAft>
                <a:spcPct val="0"/>
              </a:spcAft>
              <a:defRPr sz="2400" b="1">
                <a:solidFill>
                  <a:srgbClr val="FFFFFF"/>
                </a:solidFill>
                <a:latin typeface="Arial" charset="0"/>
              </a:defRPr>
            </a:lvl9pPr>
          </a:lstStyle>
          <a:p>
            <a:r>
              <a:rPr lang="en-US" altLang="ko-KR" b="0" dirty="0">
                <a:solidFill>
                  <a:schemeClr val="bg1"/>
                </a:solidFill>
                <a:latin typeface="Times" pitchFamily="18" charset="0"/>
                <a:cs typeface="Times" pitchFamily="18" charset="0"/>
              </a:rPr>
              <a:t>Case studies </a:t>
            </a:r>
            <a:r>
              <a:rPr lang="en-US" altLang="ko-KR" dirty="0">
                <a:solidFill>
                  <a:schemeClr val="bg1"/>
                </a:solidFill>
                <a:latin typeface="Times" pitchFamily="18" charset="0"/>
                <a:cs typeface="Times" pitchFamily="18" charset="0"/>
              </a:rPr>
              <a:t>- </a:t>
            </a:r>
            <a:r>
              <a:rPr lang="en-US" altLang="ko-KR" b="0" dirty="0">
                <a:latin typeface="Times" pitchFamily="18" charset="0"/>
                <a:cs typeface="Times" pitchFamily="18" charset="0"/>
              </a:rPr>
              <a:t>Rate adaptive H.264 video transmission over IEEE 802.11a </a:t>
            </a:r>
            <a:r>
              <a:rPr lang="en-US" altLang="ko-KR" b="0" dirty="0" smtClean="0">
                <a:latin typeface="Times" pitchFamily="18" charset="0"/>
                <a:cs typeface="Times" pitchFamily="18" charset="0"/>
              </a:rPr>
              <a:t>(4/5)</a:t>
            </a:r>
            <a:endParaRPr lang="ko-KR" altLang="en-US" dirty="0">
              <a:solidFill>
                <a:schemeClr val="bg1"/>
              </a:solidFill>
            </a:endParaRPr>
          </a:p>
        </p:txBody>
      </p:sp>
      <p:sp>
        <p:nvSpPr>
          <p:cNvPr id="9" name="TextBox 8"/>
          <p:cNvSpPr txBox="1"/>
          <p:nvPr/>
        </p:nvSpPr>
        <p:spPr>
          <a:xfrm>
            <a:off x="7915275" y="0"/>
            <a:ext cx="1228725" cy="900246"/>
          </a:xfrm>
          <a:prstGeom prst="rect">
            <a:avLst/>
          </a:prstGeom>
          <a:noFill/>
          <a:ln>
            <a:solidFill>
              <a:schemeClr val="tx1">
                <a:lumMod val="50000"/>
                <a:lumOff val="50000"/>
              </a:schemeClr>
            </a:solidFill>
          </a:ln>
        </p:spPr>
        <p:txBody>
          <a:bodyPr wrap="square" rtlCol="0">
            <a:spAutoFit/>
          </a:bodyPr>
          <a:lstStyle/>
          <a:p>
            <a:pPr algn="ctr"/>
            <a:r>
              <a:rPr lang="en-US" altLang="ko-KR" sz="1050" dirty="0">
                <a:solidFill>
                  <a:schemeClr val="bg1"/>
                </a:solidFill>
                <a:latin typeface="Times" pitchFamily="18" charset="0"/>
                <a:cs typeface="Times" pitchFamily="18" charset="0"/>
              </a:rPr>
              <a:t>Introduction</a:t>
            </a:r>
          </a:p>
          <a:p>
            <a:pPr algn="ctr"/>
            <a:r>
              <a:rPr lang="en-US" altLang="ko-KR" sz="1050" dirty="0">
                <a:solidFill>
                  <a:schemeClr val="bg1"/>
                </a:solidFill>
                <a:latin typeface="Times" pitchFamily="18" charset="0"/>
                <a:cs typeface="Times" pitchFamily="18" charset="0"/>
              </a:rPr>
              <a:t>Related work</a:t>
            </a:r>
          </a:p>
          <a:p>
            <a:pPr algn="ctr"/>
            <a:r>
              <a:rPr lang="en-US" altLang="ko-KR" sz="1050" dirty="0">
                <a:solidFill>
                  <a:schemeClr val="bg1"/>
                </a:solidFill>
                <a:latin typeface="Times" pitchFamily="18" charset="0"/>
                <a:cs typeface="Times" pitchFamily="18" charset="0"/>
              </a:rPr>
              <a:t>OEFMON</a:t>
            </a:r>
          </a:p>
          <a:p>
            <a:pPr algn="ctr"/>
            <a:r>
              <a:rPr lang="en-US" altLang="ko-KR" sz="1100" b="1" dirty="0">
                <a:solidFill>
                  <a:schemeClr val="bg1"/>
                </a:solidFill>
                <a:latin typeface="Times" pitchFamily="18" charset="0"/>
                <a:cs typeface="Times" pitchFamily="18" charset="0"/>
              </a:rPr>
              <a:t>Case studies</a:t>
            </a:r>
          </a:p>
          <a:p>
            <a:pPr algn="ctr"/>
            <a:r>
              <a:rPr lang="en-US" altLang="ko-KR" sz="1050" dirty="0">
                <a:solidFill>
                  <a:schemeClr val="bg1"/>
                </a:solidFill>
                <a:latin typeface="Times" pitchFamily="18" charset="0"/>
                <a:cs typeface="Times" pitchFamily="18" charset="0"/>
              </a:rPr>
              <a:t>Conclusions</a:t>
            </a:r>
            <a:endParaRPr lang="ko-KR" altLang="en-US" sz="1050" dirty="0">
              <a:solidFill>
                <a:schemeClr val="bg1"/>
              </a:solidFill>
            </a:endParaRPr>
          </a:p>
        </p:txBody>
      </p:sp>
      <p:pic>
        <p:nvPicPr>
          <p:cNvPr id="7" name="Picture 2"/>
          <p:cNvPicPr>
            <a:picLocks noChangeAspect="1" noChangeArrowheads="1"/>
          </p:cNvPicPr>
          <p:nvPr/>
        </p:nvPicPr>
        <p:blipFill>
          <a:blip r:embed="rId3" cstate="print"/>
          <a:srcRect/>
          <a:stretch>
            <a:fillRect/>
          </a:stretch>
        </p:blipFill>
        <p:spPr bwMode="auto">
          <a:xfrm>
            <a:off x="6686550" y="6400800"/>
            <a:ext cx="2457450" cy="457200"/>
          </a:xfrm>
          <a:prstGeom prst="rect">
            <a:avLst/>
          </a:prstGeom>
          <a:noFill/>
          <a:ln w="9525">
            <a:noFill/>
            <a:miter lim="800000"/>
            <a:headEnd/>
            <a:tailEnd/>
          </a:ln>
        </p:spPr>
      </p:pic>
    </p:spTree>
    <p:extLst>
      <p:ext uri="{BB962C8B-B14F-4D97-AF65-F5344CB8AC3E}">
        <p14:creationId xmlns:p14="http://schemas.microsoft.com/office/powerpoint/2010/main" val="2602859409"/>
      </p:ext>
    </p:extLst>
  </p:cSld>
  <p:clrMapOvr>
    <a:masterClrMapping/>
  </p:clrMapOvr>
  <p:transition spd="med">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내용 개체 틀 3"/>
          <p:cNvSpPr>
            <a:spLocks noGrp="1"/>
          </p:cNvSpPr>
          <p:nvPr>
            <p:ph idx="1"/>
          </p:nvPr>
        </p:nvSpPr>
        <p:spPr>
          <a:xfrm>
            <a:off x="314325" y="1268760"/>
            <a:ext cx="8524875" cy="4736753"/>
          </a:xfrm>
        </p:spPr>
        <p:txBody>
          <a:bodyPr/>
          <a:lstStyle/>
          <a:p>
            <a:r>
              <a:rPr lang="en-US" altLang="ko-KR" sz="2500" b="0" dirty="0" smtClean="0">
                <a:latin typeface="Times" pitchFamily="18" charset="0"/>
                <a:cs typeface="Times" pitchFamily="18" charset="0"/>
              </a:rPr>
              <a:t>Simulation </a:t>
            </a:r>
            <a:r>
              <a:rPr lang="en-US" altLang="ko-KR" sz="2500" b="0" dirty="0">
                <a:latin typeface="Times" pitchFamily="18" charset="0"/>
                <a:cs typeface="Times" pitchFamily="18" charset="0"/>
              </a:rPr>
              <a:t>results (Cont.)</a:t>
            </a:r>
          </a:p>
          <a:p>
            <a:endParaRPr lang="en-US" altLang="ko-KR" sz="2500" b="0" dirty="0" smtClean="0">
              <a:latin typeface="Times" pitchFamily="18" charset="0"/>
              <a:cs typeface="Times" pitchFamily="18" charset="0"/>
            </a:endParaRPr>
          </a:p>
          <a:p>
            <a:endParaRPr lang="en-US" altLang="ko-KR" sz="1400" b="0" dirty="0" smtClean="0">
              <a:latin typeface="Times" pitchFamily="18" charset="0"/>
              <a:cs typeface="Times" pitchFamily="18" charset="0"/>
            </a:endParaRPr>
          </a:p>
        </p:txBody>
      </p:sp>
      <p:sp>
        <p:nvSpPr>
          <p:cNvPr id="3" name="슬라이드 번호 개체 틀 2"/>
          <p:cNvSpPr>
            <a:spLocks noGrp="1"/>
          </p:cNvSpPr>
          <p:nvPr>
            <p:ph type="sldNum" sz="quarter" idx="4294967295"/>
          </p:nvPr>
        </p:nvSpPr>
        <p:spPr>
          <a:xfrm>
            <a:off x="0" y="6356350"/>
            <a:ext cx="1981200" cy="365125"/>
          </a:xfrm>
          <a:prstGeom prst="rect">
            <a:avLst/>
          </a:prstGeom>
        </p:spPr>
        <p:txBody>
          <a:bodyPr/>
          <a:lstStyle/>
          <a:p>
            <a:fld id="{7794D777-B7CF-4AD5-AD6D-1E5629EA12C7}" type="slidenum">
              <a:rPr lang="ko-KR" altLang="en-US" smtClean="0"/>
              <a:pPr/>
              <a:t>22</a:t>
            </a:fld>
            <a:endParaRPr lang="ko-KR" altLang="en-US"/>
          </a:p>
        </p:txBody>
      </p:sp>
      <p:sp>
        <p:nvSpPr>
          <p:cNvPr id="8" name="제목 1"/>
          <p:cNvSpPr txBox="1">
            <a:spLocks/>
          </p:cNvSpPr>
          <p:nvPr/>
        </p:nvSpPr>
        <p:spPr bwMode="gray">
          <a:xfrm>
            <a:off x="457200" y="0"/>
            <a:ext cx="6851104" cy="9002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0" bIns="45720" numCol="1" anchor="ctr" anchorCtr="0" compatLnSpc="1">
            <a:prstTxWarp prst="textNoShape">
              <a:avLst/>
            </a:prstTxWarp>
            <a:normAutofit/>
          </a:bodyPr>
          <a:lstStyle>
            <a:lvl1pPr algn="l" rtl="0" eaLnBrk="1" fontAlgn="base" latinLnBrk="1" hangingPunct="1">
              <a:lnSpc>
                <a:spcPct val="95000"/>
              </a:lnSpc>
              <a:spcBef>
                <a:spcPct val="0"/>
              </a:spcBef>
              <a:spcAft>
                <a:spcPct val="0"/>
              </a:spcAft>
              <a:defRPr sz="2400" b="1">
                <a:solidFill>
                  <a:srgbClr val="FFFFFF"/>
                </a:solidFill>
                <a:latin typeface="+mj-lt"/>
                <a:ea typeface="+mj-ea"/>
                <a:cs typeface="+mj-cs"/>
              </a:defRPr>
            </a:lvl1pPr>
            <a:lvl2pPr algn="l" rtl="0" eaLnBrk="1" fontAlgn="base" latinLnBrk="1" hangingPunct="1">
              <a:lnSpc>
                <a:spcPct val="95000"/>
              </a:lnSpc>
              <a:spcBef>
                <a:spcPct val="0"/>
              </a:spcBef>
              <a:spcAft>
                <a:spcPct val="0"/>
              </a:spcAft>
              <a:defRPr sz="2400" b="1">
                <a:solidFill>
                  <a:srgbClr val="FFFFFF"/>
                </a:solidFill>
                <a:latin typeface="Arial" charset="0"/>
              </a:defRPr>
            </a:lvl2pPr>
            <a:lvl3pPr algn="l" rtl="0" eaLnBrk="1" fontAlgn="base" latinLnBrk="1" hangingPunct="1">
              <a:lnSpc>
                <a:spcPct val="95000"/>
              </a:lnSpc>
              <a:spcBef>
                <a:spcPct val="0"/>
              </a:spcBef>
              <a:spcAft>
                <a:spcPct val="0"/>
              </a:spcAft>
              <a:defRPr sz="2400" b="1">
                <a:solidFill>
                  <a:srgbClr val="FFFFFF"/>
                </a:solidFill>
                <a:latin typeface="Arial" charset="0"/>
              </a:defRPr>
            </a:lvl3pPr>
            <a:lvl4pPr algn="l" rtl="0" eaLnBrk="1" fontAlgn="base" latinLnBrk="1" hangingPunct="1">
              <a:lnSpc>
                <a:spcPct val="95000"/>
              </a:lnSpc>
              <a:spcBef>
                <a:spcPct val="0"/>
              </a:spcBef>
              <a:spcAft>
                <a:spcPct val="0"/>
              </a:spcAft>
              <a:defRPr sz="2400" b="1">
                <a:solidFill>
                  <a:srgbClr val="FFFFFF"/>
                </a:solidFill>
                <a:latin typeface="Arial" charset="0"/>
              </a:defRPr>
            </a:lvl4pPr>
            <a:lvl5pPr algn="l" rtl="0" eaLnBrk="1" fontAlgn="base" latinLnBrk="1" hangingPunct="1">
              <a:lnSpc>
                <a:spcPct val="95000"/>
              </a:lnSpc>
              <a:spcBef>
                <a:spcPct val="0"/>
              </a:spcBef>
              <a:spcAft>
                <a:spcPct val="0"/>
              </a:spcAft>
              <a:defRPr sz="2400" b="1">
                <a:solidFill>
                  <a:srgbClr val="FFFFFF"/>
                </a:solidFill>
                <a:latin typeface="Arial" charset="0"/>
              </a:defRPr>
            </a:lvl5pPr>
            <a:lvl6pPr marL="457200" algn="l" rtl="0" eaLnBrk="1" fontAlgn="base" latinLnBrk="1" hangingPunct="1">
              <a:lnSpc>
                <a:spcPct val="95000"/>
              </a:lnSpc>
              <a:spcBef>
                <a:spcPct val="0"/>
              </a:spcBef>
              <a:spcAft>
                <a:spcPct val="0"/>
              </a:spcAft>
              <a:defRPr sz="2400" b="1">
                <a:solidFill>
                  <a:srgbClr val="FFFFFF"/>
                </a:solidFill>
                <a:latin typeface="Arial" charset="0"/>
              </a:defRPr>
            </a:lvl6pPr>
            <a:lvl7pPr marL="914400" algn="l" rtl="0" eaLnBrk="1" fontAlgn="base" latinLnBrk="1" hangingPunct="1">
              <a:lnSpc>
                <a:spcPct val="95000"/>
              </a:lnSpc>
              <a:spcBef>
                <a:spcPct val="0"/>
              </a:spcBef>
              <a:spcAft>
                <a:spcPct val="0"/>
              </a:spcAft>
              <a:defRPr sz="2400" b="1">
                <a:solidFill>
                  <a:srgbClr val="FFFFFF"/>
                </a:solidFill>
                <a:latin typeface="Arial" charset="0"/>
              </a:defRPr>
            </a:lvl7pPr>
            <a:lvl8pPr marL="1371600" algn="l" rtl="0" eaLnBrk="1" fontAlgn="base" latinLnBrk="1" hangingPunct="1">
              <a:lnSpc>
                <a:spcPct val="95000"/>
              </a:lnSpc>
              <a:spcBef>
                <a:spcPct val="0"/>
              </a:spcBef>
              <a:spcAft>
                <a:spcPct val="0"/>
              </a:spcAft>
              <a:defRPr sz="2400" b="1">
                <a:solidFill>
                  <a:srgbClr val="FFFFFF"/>
                </a:solidFill>
                <a:latin typeface="Arial" charset="0"/>
              </a:defRPr>
            </a:lvl8pPr>
            <a:lvl9pPr marL="1828800" algn="l" rtl="0" eaLnBrk="1" fontAlgn="base" latinLnBrk="1" hangingPunct="1">
              <a:lnSpc>
                <a:spcPct val="95000"/>
              </a:lnSpc>
              <a:spcBef>
                <a:spcPct val="0"/>
              </a:spcBef>
              <a:spcAft>
                <a:spcPct val="0"/>
              </a:spcAft>
              <a:defRPr sz="2400" b="1">
                <a:solidFill>
                  <a:srgbClr val="FFFFFF"/>
                </a:solidFill>
                <a:latin typeface="Arial" charset="0"/>
              </a:defRPr>
            </a:lvl9pPr>
          </a:lstStyle>
          <a:p>
            <a:r>
              <a:rPr lang="en-US" altLang="ko-KR" b="0" dirty="0">
                <a:solidFill>
                  <a:schemeClr val="bg1"/>
                </a:solidFill>
                <a:latin typeface="Times" pitchFamily="18" charset="0"/>
                <a:cs typeface="Times" pitchFamily="18" charset="0"/>
              </a:rPr>
              <a:t>Case studies </a:t>
            </a:r>
            <a:r>
              <a:rPr lang="en-US" altLang="ko-KR" dirty="0">
                <a:solidFill>
                  <a:schemeClr val="bg1"/>
                </a:solidFill>
                <a:latin typeface="Times" pitchFamily="18" charset="0"/>
                <a:cs typeface="Times" pitchFamily="18" charset="0"/>
              </a:rPr>
              <a:t>- </a:t>
            </a:r>
            <a:r>
              <a:rPr lang="en-US" altLang="ko-KR" b="0" dirty="0">
                <a:latin typeface="Times" pitchFamily="18" charset="0"/>
                <a:cs typeface="Times" pitchFamily="18" charset="0"/>
              </a:rPr>
              <a:t>Rate adaptive H.264 video transmission over IEEE 802.11a </a:t>
            </a:r>
            <a:r>
              <a:rPr lang="en-US" altLang="ko-KR" b="0" dirty="0" smtClean="0">
                <a:latin typeface="Times" pitchFamily="18" charset="0"/>
                <a:cs typeface="Times" pitchFamily="18" charset="0"/>
              </a:rPr>
              <a:t>(5/5)</a:t>
            </a:r>
            <a:endParaRPr lang="ko-KR" altLang="en-US" dirty="0">
              <a:solidFill>
                <a:schemeClr val="bg1"/>
              </a:solidFill>
            </a:endParaRPr>
          </a:p>
        </p:txBody>
      </p:sp>
      <p:sp>
        <p:nvSpPr>
          <p:cNvPr id="9" name="TextBox 8"/>
          <p:cNvSpPr txBox="1"/>
          <p:nvPr/>
        </p:nvSpPr>
        <p:spPr>
          <a:xfrm>
            <a:off x="7915275" y="0"/>
            <a:ext cx="1228725" cy="900246"/>
          </a:xfrm>
          <a:prstGeom prst="rect">
            <a:avLst/>
          </a:prstGeom>
          <a:noFill/>
          <a:ln>
            <a:solidFill>
              <a:schemeClr val="tx1">
                <a:lumMod val="50000"/>
                <a:lumOff val="50000"/>
              </a:schemeClr>
            </a:solidFill>
          </a:ln>
        </p:spPr>
        <p:txBody>
          <a:bodyPr wrap="square" rtlCol="0">
            <a:spAutoFit/>
          </a:bodyPr>
          <a:lstStyle/>
          <a:p>
            <a:pPr algn="ctr"/>
            <a:r>
              <a:rPr lang="en-US" altLang="ko-KR" sz="1050" dirty="0">
                <a:solidFill>
                  <a:schemeClr val="bg1"/>
                </a:solidFill>
                <a:latin typeface="Times" pitchFamily="18" charset="0"/>
                <a:cs typeface="Times" pitchFamily="18" charset="0"/>
              </a:rPr>
              <a:t>Introduction</a:t>
            </a:r>
          </a:p>
          <a:p>
            <a:pPr algn="ctr"/>
            <a:r>
              <a:rPr lang="en-US" altLang="ko-KR" sz="1050" dirty="0">
                <a:solidFill>
                  <a:schemeClr val="bg1"/>
                </a:solidFill>
                <a:latin typeface="Times" pitchFamily="18" charset="0"/>
                <a:cs typeface="Times" pitchFamily="18" charset="0"/>
              </a:rPr>
              <a:t>Related work</a:t>
            </a:r>
          </a:p>
          <a:p>
            <a:pPr algn="ctr"/>
            <a:r>
              <a:rPr lang="en-US" altLang="ko-KR" sz="1050" dirty="0">
                <a:solidFill>
                  <a:schemeClr val="bg1"/>
                </a:solidFill>
                <a:latin typeface="Times" pitchFamily="18" charset="0"/>
                <a:cs typeface="Times" pitchFamily="18" charset="0"/>
              </a:rPr>
              <a:t>OEFMON</a:t>
            </a:r>
          </a:p>
          <a:p>
            <a:pPr algn="ctr"/>
            <a:r>
              <a:rPr lang="en-US" altLang="ko-KR" sz="1100" b="1" dirty="0">
                <a:solidFill>
                  <a:schemeClr val="bg1"/>
                </a:solidFill>
                <a:latin typeface="Times" pitchFamily="18" charset="0"/>
                <a:cs typeface="Times" pitchFamily="18" charset="0"/>
              </a:rPr>
              <a:t>Case studies</a:t>
            </a:r>
          </a:p>
          <a:p>
            <a:pPr algn="ctr"/>
            <a:r>
              <a:rPr lang="en-US" altLang="ko-KR" sz="1050" dirty="0">
                <a:solidFill>
                  <a:schemeClr val="bg1"/>
                </a:solidFill>
                <a:latin typeface="Times" pitchFamily="18" charset="0"/>
                <a:cs typeface="Times" pitchFamily="18" charset="0"/>
              </a:rPr>
              <a:t>Conclusions</a:t>
            </a:r>
            <a:endParaRPr lang="ko-KR" altLang="en-US" sz="1050" dirty="0">
              <a:solidFill>
                <a:schemeClr val="bg1"/>
              </a:solidFill>
            </a:endParaRPr>
          </a:p>
        </p:txBody>
      </p:sp>
      <p:pic>
        <p:nvPicPr>
          <p:cNvPr id="307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49381" y="1696065"/>
            <a:ext cx="5328591" cy="50291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2"/>
          <p:cNvPicPr>
            <a:picLocks noChangeAspect="1" noChangeArrowheads="1"/>
          </p:cNvPicPr>
          <p:nvPr/>
        </p:nvPicPr>
        <p:blipFill>
          <a:blip r:embed="rId3" cstate="print"/>
          <a:srcRect/>
          <a:stretch>
            <a:fillRect/>
          </a:stretch>
        </p:blipFill>
        <p:spPr bwMode="auto">
          <a:xfrm>
            <a:off x="6686550" y="6400800"/>
            <a:ext cx="2457450" cy="457200"/>
          </a:xfrm>
          <a:prstGeom prst="rect">
            <a:avLst/>
          </a:prstGeom>
          <a:noFill/>
          <a:ln w="9525">
            <a:noFill/>
            <a:miter lim="800000"/>
            <a:headEnd/>
            <a:tailEnd/>
          </a:ln>
        </p:spPr>
      </p:pic>
    </p:spTree>
    <p:extLst>
      <p:ext uri="{BB962C8B-B14F-4D97-AF65-F5344CB8AC3E}">
        <p14:creationId xmlns:p14="http://schemas.microsoft.com/office/powerpoint/2010/main" val="529787535"/>
      </p:ext>
    </p:extLst>
  </p:cSld>
  <p:clrMapOvr>
    <a:masterClrMapping/>
  </p:clrMapOvr>
  <p:transition spd="med">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457199" y="0"/>
            <a:ext cx="7458075" cy="900246"/>
          </a:xfrm>
        </p:spPr>
        <p:txBody>
          <a:bodyPr>
            <a:normAutofit/>
          </a:bodyPr>
          <a:lstStyle/>
          <a:p>
            <a:r>
              <a:rPr lang="en-US" altLang="ko-KR" b="0" dirty="0">
                <a:solidFill>
                  <a:schemeClr val="bg1"/>
                </a:solidFill>
                <a:latin typeface="Times" pitchFamily="18" charset="0"/>
                <a:cs typeface="Times" pitchFamily="18" charset="0"/>
              </a:rPr>
              <a:t>Case studies - </a:t>
            </a:r>
            <a:r>
              <a:rPr lang="en-US" altLang="ko-KR" b="0" dirty="0" smtClean="0">
                <a:solidFill>
                  <a:schemeClr val="bg1"/>
                </a:solidFill>
                <a:latin typeface="Times" pitchFamily="18" charset="0"/>
                <a:cs typeface="Times" pitchFamily="18" charset="0"/>
              </a:rPr>
              <a:t>Data partitioned H.264 video transmission over IEEE 802.11e (1/5)</a:t>
            </a:r>
            <a:endParaRPr lang="ko-KR" altLang="en-US" b="0" dirty="0">
              <a:solidFill>
                <a:schemeClr val="bg1"/>
              </a:solidFill>
            </a:endParaRPr>
          </a:p>
        </p:txBody>
      </p:sp>
      <p:sp>
        <p:nvSpPr>
          <p:cNvPr id="4" name="내용 개체 틀 3"/>
          <p:cNvSpPr>
            <a:spLocks noGrp="1"/>
          </p:cNvSpPr>
          <p:nvPr>
            <p:ph idx="1"/>
          </p:nvPr>
        </p:nvSpPr>
        <p:spPr>
          <a:xfrm>
            <a:off x="314325" y="1268760"/>
            <a:ext cx="8524875" cy="5112568"/>
          </a:xfrm>
        </p:spPr>
        <p:txBody>
          <a:bodyPr/>
          <a:lstStyle/>
          <a:p>
            <a:r>
              <a:rPr lang="en-US" altLang="ko-KR" sz="2500" b="0" dirty="0" smtClean="0">
                <a:latin typeface="Times" pitchFamily="18" charset="0"/>
                <a:cs typeface="Times" pitchFamily="18" charset="0"/>
              </a:rPr>
              <a:t>Case study: Data partitioned H.264 video transmission </a:t>
            </a:r>
          </a:p>
          <a:p>
            <a:pPr lvl="1">
              <a:buFont typeface="Arial" pitchFamily="34" charset="0"/>
              <a:buChar char="•"/>
            </a:pPr>
            <a:r>
              <a:rPr lang="en-US" altLang="ko-KR" sz="2000" dirty="0">
                <a:latin typeface="Times" pitchFamily="18" charset="0"/>
                <a:cs typeface="Times" pitchFamily="18" charset="0"/>
              </a:rPr>
              <a:t>This case study demonstrates a simulation of cross-layer design for </a:t>
            </a:r>
            <a:r>
              <a:rPr lang="en-US" altLang="ko-KR" sz="2000" dirty="0" smtClean="0">
                <a:latin typeface="Times" pitchFamily="18" charset="0"/>
                <a:cs typeface="Times" pitchFamily="18" charset="0"/>
              </a:rPr>
              <a:t>H.264/AVC data </a:t>
            </a:r>
            <a:r>
              <a:rPr lang="en-US" altLang="ko-KR" sz="2000" dirty="0">
                <a:latin typeface="Times" pitchFamily="18" charset="0"/>
                <a:cs typeface="Times" pitchFamily="18" charset="0"/>
              </a:rPr>
              <a:t>partitioned video transmission in IEEE </a:t>
            </a:r>
            <a:r>
              <a:rPr lang="en-US" altLang="ko-KR" sz="2000" dirty="0" smtClean="0">
                <a:latin typeface="Times" pitchFamily="18" charset="0"/>
                <a:cs typeface="Times" pitchFamily="18" charset="0"/>
              </a:rPr>
              <a:t>802.11e with OEFMON</a:t>
            </a:r>
          </a:p>
          <a:p>
            <a:pPr lvl="1">
              <a:buFont typeface="Arial" pitchFamily="34" charset="0"/>
              <a:buChar char="•"/>
            </a:pPr>
            <a:r>
              <a:rPr lang="en-US" altLang="ko-KR" sz="2000" dirty="0" smtClean="0">
                <a:latin typeface="Times" pitchFamily="18" charset="0"/>
                <a:cs typeface="Times" pitchFamily="18" charset="0"/>
              </a:rPr>
              <a:t>Data partitioning feature in H.264/AVC</a:t>
            </a:r>
          </a:p>
          <a:p>
            <a:pPr lvl="1">
              <a:buFont typeface="Arial" pitchFamily="34" charset="0"/>
              <a:buChar char="•"/>
            </a:pPr>
            <a:r>
              <a:rPr lang="en-US" altLang="ko-KR" sz="2000" dirty="0" err="1" smtClean="0">
                <a:latin typeface="Times" pitchFamily="18" charset="0"/>
                <a:cs typeface="Times" pitchFamily="18" charset="0"/>
              </a:rPr>
              <a:t>QoS</a:t>
            </a:r>
            <a:r>
              <a:rPr lang="en-US" altLang="ko-KR" sz="2000" dirty="0" smtClean="0">
                <a:latin typeface="Times" pitchFamily="18" charset="0"/>
                <a:cs typeface="Times" pitchFamily="18" charset="0"/>
              </a:rPr>
              <a:t> Support in IEEE 802.11e Enhanced </a:t>
            </a:r>
            <a:r>
              <a:rPr lang="en-US" altLang="ko-KR" sz="2000" dirty="0">
                <a:latin typeface="Times" pitchFamily="18" charset="0"/>
                <a:cs typeface="Times" pitchFamily="18" charset="0"/>
              </a:rPr>
              <a:t>Distributed Channel Access (EDCA</a:t>
            </a:r>
            <a:r>
              <a:rPr lang="en-US" altLang="ko-KR" sz="2000" dirty="0" smtClean="0">
                <a:latin typeface="Times" pitchFamily="18" charset="0"/>
                <a:cs typeface="Times" pitchFamily="18" charset="0"/>
              </a:rPr>
              <a:t>)</a:t>
            </a:r>
          </a:p>
          <a:p>
            <a:pPr lvl="1">
              <a:buFont typeface="Arial" pitchFamily="34" charset="0"/>
              <a:buChar char="•"/>
            </a:pPr>
            <a:r>
              <a:rPr lang="en-US" altLang="ko-KR" sz="2000" dirty="0">
                <a:latin typeface="Times" pitchFamily="18" charset="0"/>
                <a:cs typeface="Times" pitchFamily="18" charset="0"/>
              </a:rPr>
              <a:t>A cross-layer architecture based on a </a:t>
            </a:r>
            <a:r>
              <a:rPr lang="en-US" altLang="ko-KR" sz="2000" dirty="0" err="1">
                <a:latin typeface="Times" pitchFamily="18" charset="0"/>
                <a:cs typeface="Times" pitchFamily="18" charset="0"/>
              </a:rPr>
              <a:t>QoS</a:t>
            </a:r>
            <a:r>
              <a:rPr lang="en-US" altLang="ko-KR" sz="2000" dirty="0">
                <a:latin typeface="Times" pitchFamily="18" charset="0"/>
                <a:cs typeface="Times" pitchFamily="18" charset="0"/>
              </a:rPr>
              <a:t> mapping scheme for data </a:t>
            </a:r>
            <a:r>
              <a:rPr lang="en-US" altLang="ko-KR" sz="2000" dirty="0" smtClean="0">
                <a:latin typeface="Times" pitchFamily="18" charset="0"/>
                <a:cs typeface="Times" pitchFamily="18" charset="0"/>
              </a:rPr>
              <a:t>partitioning </a:t>
            </a:r>
            <a:r>
              <a:rPr lang="en-US" altLang="ko-KR" sz="2000" dirty="0">
                <a:latin typeface="Times" pitchFamily="18" charset="0"/>
                <a:cs typeface="Times" pitchFamily="18" charset="0"/>
              </a:rPr>
              <a:t>and EDCA was proposed in </a:t>
            </a:r>
            <a:r>
              <a:rPr lang="en-US" altLang="ko-KR" sz="2000" dirty="0" smtClean="0">
                <a:latin typeface="Times" pitchFamily="18" charset="0"/>
                <a:cs typeface="Times" pitchFamily="18" charset="0"/>
              </a:rPr>
              <a:t>[10]</a:t>
            </a:r>
          </a:p>
          <a:p>
            <a:pPr lvl="1"/>
            <a:endParaRPr lang="en-US" altLang="ko-KR" sz="1800" dirty="0" smtClean="0">
              <a:latin typeface="Times" pitchFamily="18" charset="0"/>
              <a:cs typeface="Times" pitchFamily="18" charset="0"/>
            </a:endParaRPr>
          </a:p>
          <a:p>
            <a:pPr lvl="1"/>
            <a:endParaRPr lang="en-US" altLang="ko-KR" sz="3000" dirty="0" smtClean="0">
              <a:latin typeface="Times" pitchFamily="18" charset="0"/>
              <a:cs typeface="Times" pitchFamily="18" charset="0"/>
            </a:endParaRPr>
          </a:p>
          <a:p>
            <a:endParaRPr lang="ko-KR" altLang="en-US" sz="2300" b="0" dirty="0">
              <a:latin typeface="Times" pitchFamily="18" charset="0"/>
              <a:cs typeface="Times" pitchFamily="18" charset="0"/>
            </a:endParaRPr>
          </a:p>
        </p:txBody>
      </p:sp>
      <p:sp>
        <p:nvSpPr>
          <p:cNvPr id="3" name="슬라이드 번호 개체 틀 2"/>
          <p:cNvSpPr>
            <a:spLocks noGrp="1"/>
          </p:cNvSpPr>
          <p:nvPr>
            <p:ph type="sldNum" sz="quarter" idx="4294967295"/>
          </p:nvPr>
        </p:nvSpPr>
        <p:spPr>
          <a:xfrm>
            <a:off x="0" y="6356350"/>
            <a:ext cx="1981200" cy="365125"/>
          </a:xfrm>
          <a:prstGeom prst="rect">
            <a:avLst/>
          </a:prstGeom>
        </p:spPr>
        <p:txBody>
          <a:bodyPr/>
          <a:lstStyle/>
          <a:p>
            <a:fld id="{7794D777-B7CF-4AD5-AD6D-1E5629EA12C7}" type="slidenum">
              <a:rPr lang="ko-KR" altLang="en-US" smtClean="0"/>
              <a:pPr/>
              <a:t>23</a:t>
            </a:fld>
            <a:endParaRPr lang="ko-KR" altLang="en-US"/>
          </a:p>
        </p:txBody>
      </p:sp>
      <p:sp>
        <p:nvSpPr>
          <p:cNvPr id="7" name="TextBox 6"/>
          <p:cNvSpPr txBox="1"/>
          <p:nvPr/>
        </p:nvSpPr>
        <p:spPr>
          <a:xfrm>
            <a:off x="7915275" y="0"/>
            <a:ext cx="1228725" cy="900246"/>
          </a:xfrm>
          <a:prstGeom prst="rect">
            <a:avLst/>
          </a:prstGeom>
          <a:noFill/>
          <a:ln>
            <a:solidFill>
              <a:schemeClr val="tx1">
                <a:lumMod val="50000"/>
                <a:lumOff val="50000"/>
              </a:schemeClr>
            </a:solidFill>
          </a:ln>
        </p:spPr>
        <p:txBody>
          <a:bodyPr wrap="square" rtlCol="0">
            <a:spAutoFit/>
          </a:bodyPr>
          <a:lstStyle/>
          <a:p>
            <a:pPr algn="ctr"/>
            <a:r>
              <a:rPr lang="en-US" altLang="ko-KR" sz="1050" dirty="0">
                <a:solidFill>
                  <a:schemeClr val="bg1"/>
                </a:solidFill>
                <a:latin typeface="Times" pitchFamily="18" charset="0"/>
                <a:cs typeface="Times" pitchFamily="18" charset="0"/>
              </a:rPr>
              <a:t>Introduction</a:t>
            </a:r>
          </a:p>
          <a:p>
            <a:pPr algn="ctr"/>
            <a:r>
              <a:rPr lang="en-US" altLang="ko-KR" sz="1050" dirty="0" smtClean="0">
                <a:solidFill>
                  <a:schemeClr val="bg1"/>
                </a:solidFill>
                <a:latin typeface="Times" pitchFamily="18" charset="0"/>
                <a:cs typeface="Times" pitchFamily="18" charset="0"/>
              </a:rPr>
              <a:t>Related </a:t>
            </a:r>
            <a:r>
              <a:rPr lang="en-US" altLang="ko-KR" sz="1050" dirty="0">
                <a:solidFill>
                  <a:schemeClr val="bg1"/>
                </a:solidFill>
                <a:latin typeface="Times" pitchFamily="18" charset="0"/>
                <a:cs typeface="Times" pitchFamily="18" charset="0"/>
              </a:rPr>
              <a:t>work</a:t>
            </a:r>
          </a:p>
          <a:p>
            <a:pPr algn="ctr"/>
            <a:r>
              <a:rPr lang="en-US" altLang="ko-KR" sz="1050" dirty="0">
                <a:solidFill>
                  <a:schemeClr val="bg1"/>
                </a:solidFill>
                <a:latin typeface="Times" pitchFamily="18" charset="0"/>
                <a:cs typeface="Times" pitchFamily="18" charset="0"/>
              </a:rPr>
              <a:t>OEFMON</a:t>
            </a:r>
          </a:p>
          <a:p>
            <a:pPr algn="ctr"/>
            <a:r>
              <a:rPr lang="en-US" altLang="ko-KR" sz="1100" b="1" dirty="0">
                <a:solidFill>
                  <a:schemeClr val="bg1"/>
                </a:solidFill>
                <a:latin typeface="Times" pitchFamily="18" charset="0"/>
                <a:cs typeface="Times" pitchFamily="18" charset="0"/>
              </a:rPr>
              <a:t>Case </a:t>
            </a:r>
            <a:r>
              <a:rPr lang="en-US" altLang="ko-KR" sz="1100" b="1" dirty="0" smtClean="0">
                <a:solidFill>
                  <a:schemeClr val="bg1"/>
                </a:solidFill>
                <a:latin typeface="Times" pitchFamily="18" charset="0"/>
                <a:cs typeface="Times" pitchFamily="18" charset="0"/>
              </a:rPr>
              <a:t>studies</a:t>
            </a:r>
            <a:endParaRPr lang="en-US" altLang="ko-KR" sz="1100" b="1" dirty="0">
              <a:solidFill>
                <a:schemeClr val="bg1"/>
              </a:solidFill>
              <a:latin typeface="Times" pitchFamily="18" charset="0"/>
              <a:cs typeface="Times" pitchFamily="18" charset="0"/>
            </a:endParaRPr>
          </a:p>
          <a:p>
            <a:pPr algn="ctr"/>
            <a:r>
              <a:rPr lang="en-US" altLang="ko-KR" sz="1050" dirty="0">
                <a:solidFill>
                  <a:schemeClr val="bg1"/>
                </a:solidFill>
                <a:latin typeface="Times" pitchFamily="18" charset="0"/>
                <a:cs typeface="Times" pitchFamily="18" charset="0"/>
              </a:rPr>
              <a:t>Conclusions</a:t>
            </a:r>
            <a:endParaRPr lang="ko-KR" altLang="en-US" sz="1050" dirty="0">
              <a:solidFill>
                <a:schemeClr val="bg1"/>
              </a:solidFill>
            </a:endParaRPr>
          </a:p>
        </p:txBody>
      </p:sp>
      <p:pic>
        <p:nvPicPr>
          <p:cNvPr id="6" name="Picture 2"/>
          <p:cNvPicPr>
            <a:picLocks noChangeAspect="1" noChangeArrowheads="1"/>
          </p:cNvPicPr>
          <p:nvPr/>
        </p:nvPicPr>
        <p:blipFill>
          <a:blip r:embed="rId2" cstate="print"/>
          <a:srcRect/>
          <a:stretch>
            <a:fillRect/>
          </a:stretch>
        </p:blipFill>
        <p:spPr bwMode="auto">
          <a:xfrm>
            <a:off x="6686550" y="6400800"/>
            <a:ext cx="2457450" cy="457200"/>
          </a:xfrm>
          <a:prstGeom prst="rect">
            <a:avLst/>
          </a:prstGeom>
          <a:noFill/>
          <a:ln w="9525">
            <a:noFill/>
            <a:miter lim="800000"/>
            <a:headEnd/>
            <a:tailEnd/>
          </a:ln>
        </p:spPr>
      </p:pic>
    </p:spTree>
    <p:extLst>
      <p:ext uri="{BB962C8B-B14F-4D97-AF65-F5344CB8AC3E}">
        <p14:creationId xmlns:p14="http://schemas.microsoft.com/office/powerpoint/2010/main" val="2433385750"/>
      </p:ext>
    </p:extLst>
  </p:cSld>
  <p:clrMapOvr>
    <a:masterClrMapping/>
  </p:clrMapOvr>
  <p:transition spd="med">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467544" y="-9872"/>
            <a:ext cx="7139136" cy="910118"/>
          </a:xfrm>
        </p:spPr>
        <p:txBody>
          <a:bodyPr>
            <a:normAutofit/>
          </a:bodyPr>
          <a:lstStyle/>
          <a:p>
            <a:r>
              <a:rPr lang="en-US" altLang="ko-KR" b="0" dirty="0">
                <a:solidFill>
                  <a:schemeClr val="bg1"/>
                </a:solidFill>
                <a:latin typeface="Times" pitchFamily="18" charset="0"/>
                <a:cs typeface="Times" pitchFamily="18" charset="0"/>
              </a:rPr>
              <a:t>Case studies - Data partitioned </a:t>
            </a:r>
            <a:r>
              <a:rPr lang="en-US" altLang="ko-KR" b="0" dirty="0" smtClean="0">
                <a:solidFill>
                  <a:schemeClr val="bg1"/>
                </a:solidFill>
                <a:latin typeface="Times" pitchFamily="18" charset="0"/>
                <a:cs typeface="Times" pitchFamily="18" charset="0"/>
              </a:rPr>
              <a:t>H.264 </a:t>
            </a:r>
            <a:r>
              <a:rPr lang="en-US" altLang="ko-KR" b="0" dirty="0">
                <a:solidFill>
                  <a:schemeClr val="bg1"/>
                </a:solidFill>
                <a:latin typeface="Times" pitchFamily="18" charset="0"/>
                <a:cs typeface="Times" pitchFamily="18" charset="0"/>
              </a:rPr>
              <a:t>video transmission over IEEE 802.11e </a:t>
            </a:r>
            <a:r>
              <a:rPr lang="en-US" altLang="ko-KR" b="0" dirty="0" smtClean="0">
                <a:solidFill>
                  <a:schemeClr val="bg1"/>
                </a:solidFill>
                <a:latin typeface="Times" pitchFamily="18" charset="0"/>
                <a:cs typeface="Times" pitchFamily="18" charset="0"/>
              </a:rPr>
              <a:t>(2/5)</a:t>
            </a:r>
            <a:endParaRPr lang="ko-KR" altLang="en-US" dirty="0"/>
          </a:p>
        </p:txBody>
      </p:sp>
      <p:sp>
        <p:nvSpPr>
          <p:cNvPr id="4" name="내용 개체 틀 3"/>
          <p:cNvSpPr>
            <a:spLocks noGrp="1"/>
          </p:cNvSpPr>
          <p:nvPr>
            <p:ph idx="1"/>
          </p:nvPr>
        </p:nvSpPr>
        <p:spPr>
          <a:xfrm>
            <a:off x="314325" y="1196752"/>
            <a:ext cx="8524875" cy="4808761"/>
          </a:xfrm>
        </p:spPr>
        <p:txBody>
          <a:bodyPr/>
          <a:lstStyle/>
          <a:p>
            <a:r>
              <a:rPr lang="en-US" altLang="ko-KR" sz="2500" b="0" dirty="0" smtClean="0">
                <a:latin typeface="Times" pitchFamily="18" charset="0"/>
                <a:cs typeface="Times" pitchFamily="18" charset="0"/>
              </a:rPr>
              <a:t>Simulation environment</a:t>
            </a:r>
          </a:p>
          <a:p>
            <a:pPr lvl="1">
              <a:buFont typeface="Arial" pitchFamily="34" charset="0"/>
              <a:buChar char="•"/>
            </a:pPr>
            <a:r>
              <a:rPr lang="en-US" altLang="ko-KR" sz="2000" dirty="0" smtClean="0">
                <a:latin typeface="Times" pitchFamily="18" charset="0"/>
                <a:cs typeface="Times" pitchFamily="18" charset="0"/>
              </a:rPr>
              <a:t>Three </a:t>
            </a:r>
            <a:r>
              <a:rPr lang="en-US" altLang="ko-KR" sz="2000" dirty="0" err="1" smtClean="0">
                <a:latin typeface="Times" pitchFamily="18" charset="0"/>
                <a:cs typeface="Times" pitchFamily="18" charset="0"/>
              </a:rPr>
              <a:t>QoS</a:t>
            </a:r>
            <a:r>
              <a:rPr lang="en-US" altLang="ko-KR" sz="2000" dirty="0" smtClean="0">
                <a:latin typeface="Times" pitchFamily="18" charset="0"/>
                <a:cs typeface="Times" pitchFamily="18" charset="0"/>
              </a:rPr>
              <a:t> mapping schemes</a:t>
            </a:r>
          </a:p>
          <a:p>
            <a:pPr lvl="1"/>
            <a:endParaRPr lang="en-US" altLang="ko-KR" sz="2000" dirty="0">
              <a:solidFill>
                <a:schemeClr val="tx1"/>
              </a:solidFill>
              <a:latin typeface="Times" pitchFamily="18" charset="0"/>
              <a:cs typeface="Times" pitchFamily="18" charset="0"/>
            </a:endParaRPr>
          </a:p>
          <a:p>
            <a:pPr lvl="1"/>
            <a:endParaRPr lang="en-US" altLang="ko-KR" sz="2000" dirty="0" smtClean="0">
              <a:latin typeface="Times" pitchFamily="18" charset="0"/>
              <a:cs typeface="Times" pitchFamily="18" charset="0"/>
            </a:endParaRPr>
          </a:p>
          <a:p>
            <a:pPr lvl="1"/>
            <a:endParaRPr lang="en-US" altLang="ko-KR" sz="2000" dirty="0" smtClean="0">
              <a:solidFill>
                <a:schemeClr val="tx1"/>
              </a:solidFill>
              <a:latin typeface="Times" pitchFamily="18" charset="0"/>
              <a:cs typeface="Times" pitchFamily="18" charset="0"/>
            </a:endParaRPr>
          </a:p>
          <a:p>
            <a:pPr lvl="1">
              <a:buFont typeface="Arial" pitchFamily="34" charset="0"/>
              <a:buChar char="•"/>
            </a:pPr>
            <a:r>
              <a:rPr lang="en-US" altLang="ko-KR" sz="2000" dirty="0">
                <a:solidFill>
                  <a:schemeClr val="tx1"/>
                </a:solidFill>
                <a:latin typeface="Times" pitchFamily="18" charset="0"/>
                <a:cs typeface="Times" pitchFamily="18" charset="0"/>
              </a:rPr>
              <a:t>simulated network </a:t>
            </a:r>
            <a:r>
              <a:rPr lang="en-US" altLang="ko-KR" sz="2000" dirty="0" smtClean="0">
                <a:solidFill>
                  <a:schemeClr val="tx1"/>
                </a:solidFill>
                <a:latin typeface="Times" pitchFamily="18" charset="0"/>
                <a:cs typeface="Times" pitchFamily="18" charset="0"/>
              </a:rPr>
              <a:t>topology</a:t>
            </a:r>
          </a:p>
          <a:p>
            <a:pPr lvl="2">
              <a:buFont typeface="Times" pitchFamily="18" charset="0"/>
              <a:buChar char="-"/>
            </a:pPr>
            <a:r>
              <a:rPr lang="en-US" altLang="ko-KR" sz="2000" dirty="0" smtClean="0">
                <a:latin typeface="Times" pitchFamily="18" charset="0"/>
                <a:cs typeface="Times" pitchFamily="18" charset="0"/>
              </a:rPr>
              <a:t>ad </a:t>
            </a:r>
            <a:r>
              <a:rPr lang="en-US" altLang="ko-KR" sz="2000" dirty="0">
                <a:latin typeface="Times" pitchFamily="18" charset="0"/>
                <a:cs typeface="Times" pitchFamily="18" charset="0"/>
              </a:rPr>
              <a:t>hoc network </a:t>
            </a:r>
            <a:r>
              <a:rPr lang="en-US" altLang="ko-KR" sz="2000" dirty="0" smtClean="0">
                <a:latin typeface="Times" pitchFamily="18" charset="0"/>
                <a:cs typeface="Times" pitchFamily="18" charset="0"/>
              </a:rPr>
              <a:t>consisting </a:t>
            </a:r>
            <a:r>
              <a:rPr lang="en-US" altLang="ko-KR" sz="2000" dirty="0">
                <a:latin typeface="Times" pitchFamily="18" charset="0"/>
                <a:cs typeface="Times" pitchFamily="18" charset="0"/>
              </a:rPr>
              <a:t>of 6 nodes equipped with IEEE </a:t>
            </a:r>
            <a:r>
              <a:rPr lang="en-US" altLang="ko-KR" sz="2000" dirty="0" smtClean="0">
                <a:latin typeface="Times" pitchFamily="18" charset="0"/>
                <a:cs typeface="Times" pitchFamily="18" charset="0"/>
              </a:rPr>
              <a:t>802.11a (Fig. 6.)</a:t>
            </a:r>
          </a:p>
          <a:p>
            <a:pPr lvl="2">
              <a:buFont typeface="Times" pitchFamily="18" charset="0"/>
              <a:buChar char="-"/>
            </a:pPr>
            <a:r>
              <a:rPr lang="en-US" altLang="ko-KR" sz="2000" dirty="0" smtClean="0">
                <a:latin typeface="Times" pitchFamily="18" charset="0"/>
                <a:cs typeface="Times" pitchFamily="18" charset="0"/>
              </a:rPr>
              <a:t>6 </a:t>
            </a:r>
            <a:r>
              <a:rPr lang="en-US" altLang="ko-KR" sz="2000" dirty="0">
                <a:latin typeface="Times" pitchFamily="18" charset="0"/>
                <a:cs typeface="Times" pitchFamily="18" charset="0"/>
              </a:rPr>
              <a:t>Mbps Channel capacity </a:t>
            </a:r>
            <a:endParaRPr lang="en-US" altLang="ko-KR" sz="2000" dirty="0" smtClean="0">
              <a:latin typeface="Times" pitchFamily="18" charset="0"/>
              <a:cs typeface="Times" pitchFamily="18" charset="0"/>
            </a:endParaRPr>
          </a:p>
          <a:p>
            <a:pPr lvl="2">
              <a:buFont typeface="Times" pitchFamily="18" charset="0"/>
              <a:buChar char="-"/>
            </a:pPr>
            <a:r>
              <a:rPr lang="en-US" altLang="ko-KR" sz="2000" dirty="0" smtClean="0">
                <a:latin typeface="Times" pitchFamily="18" charset="0"/>
                <a:cs typeface="Times" pitchFamily="18" charset="0"/>
              </a:rPr>
              <a:t>300 </a:t>
            </a:r>
            <a:r>
              <a:rPr lang="en-US" altLang="ko-KR" sz="2000" dirty="0">
                <a:latin typeface="Times" pitchFamily="18" charset="0"/>
                <a:cs typeface="Times" pitchFamily="18" charset="0"/>
              </a:rPr>
              <a:t>frames of CIF </a:t>
            </a:r>
            <a:r>
              <a:rPr lang="en-US" altLang="ko-KR" sz="2000" i="1" dirty="0">
                <a:latin typeface="Times" pitchFamily="18" charset="0"/>
                <a:cs typeface="Times" pitchFamily="18" charset="0"/>
              </a:rPr>
              <a:t>Foreman</a:t>
            </a:r>
            <a:r>
              <a:rPr lang="en-US" altLang="ko-KR" sz="2000" dirty="0">
                <a:latin typeface="Times" pitchFamily="18" charset="0"/>
                <a:cs typeface="Times" pitchFamily="18" charset="0"/>
              </a:rPr>
              <a:t> clip encoded as data partitioned H.264/AVC</a:t>
            </a:r>
          </a:p>
          <a:p>
            <a:pPr lvl="2">
              <a:buFont typeface="Arial" pitchFamily="34" charset="0"/>
              <a:buChar char="•"/>
            </a:pPr>
            <a:endParaRPr lang="en-US" altLang="ko-KR" sz="800" dirty="0" smtClean="0">
              <a:solidFill>
                <a:schemeClr val="tx1"/>
              </a:solidFill>
              <a:latin typeface="Times" pitchFamily="18" charset="0"/>
              <a:cs typeface="Times" pitchFamily="18" charset="0"/>
            </a:endParaRPr>
          </a:p>
        </p:txBody>
      </p:sp>
      <p:sp>
        <p:nvSpPr>
          <p:cNvPr id="3" name="슬라이드 번호 개체 틀 2"/>
          <p:cNvSpPr>
            <a:spLocks noGrp="1"/>
          </p:cNvSpPr>
          <p:nvPr>
            <p:ph type="sldNum" sz="quarter" idx="4294967295"/>
          </p:nvPr>
        </p:nvSpPr>
        <p:spPr>
          <a:xfrm>
            <a:off x="0" y="6356350"/>
            <a:ext cx="1981200" cy="365125"/>
          </a:xfrm>
          <a:prstGeom prst="rect">
            <a:avLst/>
          </a:prstGeom>
        </p:spPr>
        <p:txBody>
          <a:bodyPr/>
          <a:lstStyle/>
          <a:p>
            <a:fld id="{7794D777-B7CF-4AD5-AD6D-1E5629EA12C7}" type="slidenum">
              <a:rPr lang="ko-KR" altLang="en-US" smtClean="0"/>
              <a:pPr/>
              <a:t>24</a:t>
            </a:fld>
            <a:endParaRPr lang="ko-KR" altLang="en-US"/>
          </a:p>
        </p:txBody>
      </p:sp>
      <p:sp>
        <p:nvSpPr>
          <p:cNvPr id="7" name="TextBox 6"/>
          <p:cNvSpPr txBox="1"/>
          <p:nvPr/>
        </p:nvSpPr>
        <p:spPr>
          <a:xfrm>
            <a:off x="7915275" y="0"/>
            <a:ext cx="1228725" cy="900246"/>
          </a:xfrm>
          <a:prstGeom prst="rect">
            <a:avLst/>
          </a:prstGeom>
          <a:noFill/>
          <a:ln>
            <a:solidFill>
              <a:schemeClr val="tx1">
                <a:lumMod val="50000"/>
                <a:lumOff val="50000"/>
              </a:schemeClr>
            </a:solidFill>
          </a:ln>
        </p:spPr>
        <p:txBody>
          <a:bodyPr wrap="square" rtlCol="0">
            <a:spAutoFit/>
          </a:bodyPr>
          <a:lstStyle/>
          <a:p>
            <a:pPr algn="ctr"/>
            <a:r>
              <a:rPr lang="en-US" altLang="ko-KR" sz="1050" dirty="0">
                <a:solidFill>
                  <a:schemeClr val="bg1"/>
                </a:solidFill>
                <a:latin typeface="Times" pitchFamily="18" charset="0"/>
                <a:cs typeface="Times" pitchFamily="18" charset="0"/>
              </a:rPr>
              <a:t>Introduction</a:t>
            </a:r>
          </a:p>
          <a:p>
            <a:pPr algn="ctr"/>
            <a:r>
              <a:rPr lang="en-US" altLang="ko-KR" sz="1050" dirty="0">
                <a:solidFill>
                  <a:schemeClr val="bg1"/>
                </a:solidFill>
                <a:latin typeface="Times" pitchFamily="18" charset="0"/>
                <a:cs typeface="Times" pitchFamily="18" charset="0"/>
              </a:rPr>
              <a:t>Related work</a:t>
            </a:r>
          </a:p>
          <a:p>
            <a:pPr algn="ctr"/>
            <a:r>
              <a:rPr lang="en-US" altLang="ko-KR" sz="1050" dirty="0">
                <a:solidFill>
                  <a:schemeClr val="bg1"/>
                </a:solidFill>
                <a:latin typeface="Times" pitchFamily="18" charset="0"/>
                <a:cs typeface="Times" pitchFamily="18" charset="0"/>
              </a:rPr>
              <a:t>OEFMON</a:t>
            </a:r>
          </a:p>
          <a:p>
            <a:pPr algn="ctr"/>
            <a:r>
              <a:rPr lang="en-US" altLang="ko-KR" sz="1100" b="1" dirty="0">
                <a:solidFill>
                  <a:schemeClr val="bg1"/>
                </a:solidFill>
                <a:latin typeface="Times" pitchFamily="18" charset="0"/>
                <a:cs typeface="Times" pitchFamily="18" charset="0"/>
              </a:rPr>
              <a:t>Case studies</a:t>
            </a:r>
          </a:p>
          <a:p>
            <a:pPr algn="ctr"/>
            <a:r>
              <a:rPr lang="en-US" altLang="ko-KR" sz="1050" dirty="0">
                <a:solidFill>
                  <a:schemeClr val="bg1"/>
                </a:solidFill>
                <a:latin typeface="Times" pitchFamily="18" charset="0"/>
                <a:cs typeface="Times" pitchFamily="18" charset="0"/>
              </a:rPr>
              <a:t>Conclusions</a:t>
            </a:r>
            <a:endParaRPr lang="ko-KR" altLang="en-US" sz="1050" dirty="0">
              <a:solidFill>
                <a:schemeClr val="bg1"/>
              </a:solidFill>
            </a:endParaRPr>
          </a:p>
        </p:txBody>
      </p:sp>
      <p:sp>
        <p:nvSpPr>
          <p:cNvPr id="8" name="TextBox 7"/>
          <p:cNvSpPr txBox="1"/>
          <p:nvPr/>
        </p:nvSpPr>
        <p:spPr>
          <a:xfrm flipH="1">
            <a:off x="2051720" y="6350567"/>
            <a:ext cx="3528392" cy="338554"/>
          </a:xfrm>
          <a:prstGeom prst="rect">
            <a:avLst/>
          </a:prstGeom>
          <a:solidFill>
            <a:schemeClr val="bg1"/>
          </a:solidFill>
        </p:spPr>
        <p:txBody>
          <a:bodyPr wrap="square" rtlCol="0">
            <a:spAutoFit/>
          </a:bodyPr>
          <a:lstStyle/>
          <a:p>
            <a:pPr algn="ctr"/>
            <a:r>
              <a:rPr lang="en-US" altLang="ko-KR" sz="1600" dirty="0" smtClean="0">
                <a:latin typeface="Times" pitchFamily="18" charset="0"/>
                <a:cs typeface="Times" pitchFamily="18" charset="0"/>
              </a:rPr>
              <a:t>Fig. 6. Network topology and traffics</a:t>
            </a:r>
            <a:endParaRPr lang="ko-KR" altLang="en-US" sz="1600" dirty="0">
              <a:latin typeface="Times" pitchFamily="18" charset="0"/>
              <a:cs typeface="Times" pitchFamily="18" charset="0"/>
            </a:endParaRPr>
          </a:p>
        </p:txBody>
      </p:sp>
      <p:pic>
        <p:nvPicPr>
          <p:cNvPr id="5"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51720" y="4797152"/>
            <a:ext cx="3528392" cy="15534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82070" y="2060847"/>
            <a:ext cx="6907453" cy="12205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2"/>
          <p:cNvPicPr>
            <a:picLocks noChangeAspect="1" noChangeArrowheads="1"/>
          </p:cNvPicPr>
          <p:nvPr/>
        </p:nvPicPr>
        <p:blipFill>
          <a:blip r:embed="rId4" cstate="print"/>
          <a:srcRect/>
          <a:stretch>
            <a:fillRect/>
          </a:stretch>
        </p:blipFill>
        <p:spPr bwMode="auto">
          <a:xfrm>
            <a:off x="6686550" y="6400800"/>
            <a:ext cx="2457450" cy="457200"/>
          </a:xfrm>
          <a:prstGeom prst="rect">
            <a:avLst/>
          </a:prstGeom>
          <a:noFill/>
          <a:ln w="9525">
            <a:noFill/>
            <a:miter lim="800000"/>
            <a:headEnd/>
            <a:tailEnd/>
          </a:ln>
        </p:spPr>
      </p:pic>
    </p:spTree>
    <p:extLst>
      <p:ext uri="{BB962C8B-B14F-4D97-AF65-F5344CB8AC3E}">
        <p14:creationId xmlns:p14="http://schemas.microsoft.com/office/powerpoint/2010/main" val="1890423370"/>
      </p:ext>
    </p:extLst>
  </p:cSld>
  <p:clrMapOvr>
    <a:masterClrMapping/>
  </p:clrMapOvr>
  <p:transition spd="med">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467543" y="-9872"/>
            <a:ext cx="7447731" cy="910118"/>
          </a:xfrm>
        </p:spPr>
        <p:txBody>
          <a:bodyPr>
            <a:normAutofit/>
          </a:bodyPr>
          <a:lstStyle/>
          <a:p>
            <a:r>
              <a:rPr lang="en-US" altLang="ko-KR" b="0" dirty="0" smtClean="0">
                <a:solidFill>
                  <a:schemeClr val="bg1"/>
                </a:solidFill>
                <a:latin typeface="Times" pitchFamily="18" charset="0"/>
                <a:cs typeface="Times" pitchFamily="18" charset="0"/>
              </a:rPr>
              <a:t>Case studies - Data partitioned H.264 video transmission over IEEE 802.11e (3/5)</a:t>
            </a:r>
            <a:endParaRPr lang="ko-KR" altLang="en-US" dirty="0"/>
          </a:p>
        </p:txBody>
      </p:sp>
      <p:sp>
        <p:nvSpPr>
          <p:cNvPr id="4" name="내용 개체 틀 3"/>
          <p:cNvSpPr>
            <a:spLocks noGrp="1"/>
          </p:cNvSpPr>
          <p:nvPr>
            <p:ph idx="1"/>
          </p:nvPr>
        </p:nvSpPr>
        <p:spPr>
          <a:xfrm>
            <a:off x="314325" y="1196752"/>
            <a:ext cx="8524875" cy="4808761"/>
          </a:xfrm>
        </p:spPr>
        <p:txBody>
          <a:bodyPr/>
          <a:lstStyle/>
          <a:p>
            <a:r>
              <a:rPr lang="en-US" altLang="ko-KR" sz="2500" b="0" dirty="0" smtClean="0">
                <a:latin typeface="Times" pitchFamily="18" charset="0"/>
                <a:cs typeface="Times" pitchFamily="18" charset="0"/>
              </a:rPr>
              <a:t>Results analysis</a:t>
            </a:r>
          </a:p>
          <a:p>
            <a:pPr lvl="1">
              <a:buFont typeface="Arial" pitchFamily="34" charset="0"/>
              <a:buChar char="•"/>
            </a:pPr>
            <a:r>
              <a:rPr lang="en-US" altLang="ko-KR" sz="2000" dirty="0" smtClean="0">
                <a:solidFill>
                  <a:schemeClr val="tx1"/>
                </a:solidFill>
                <a:latin typeface="Times" pitchFamily="18" charset="0"/>
                <a:cs typeface="Times" pitchFamily="18" charset="0"/>
              </a:rPr>
              <a:t>Number of received IDR slices, parameter set and data partitions (DPs)</a:t>
            </a:r>
          </a:p>
          <a:p>
            <a:pPr lvl="1">
              <a:buFont typeface="Arial" pitchFamily="34" charset="0"/>
              <a:buChar char="•"/>
            </a:pPr>
            <a:endParaRPr lang="en-US" altLang="ko-KR" sz="2000" dirty="0" smtClean="0">
              <a:solidFill>
                <a:schemeClr val="tx1"/>
              </a:solidFill>
              <a:latin typeface="Times" pitchFamily="18" charset="0"/>
              <a:cs typeface="Times" pitchFamily="18" charset="0"/>
            </a:endParaRPr>
          </a:p>
          <a:p>
            <a:pPr lvl="1">
              <a:buFont typeface="Arial" pitchFamily="34" charset="0"/>
              <a:buChar char="•"/>
            </a:pPr>
            <a:endParaRPr lang="en-US" altLang="ko-KR" sz="2000" dirty="0">
              <a:latin typeface="Times" pitchFamily="18" charset="0"/>
              <a:cs typeface="Times" pitchFamily="18" charset="0"/>
            </a:endParaRPr>
          </a:p>
          <a:p>
            <a:pPr lvl="1">
              <a:buFont typeface="Arial" pitchFamily="34" charset="0"/>
              <a:buChar char="•"/>
            </a:pPr>
            <a:endParaRPr lang="en-US" altLang="ko-KR" sz="2000" dirty="0" smtClean="0">
              <a:solidFill>
                <a:schemeClr val="tx1"/>
              </a:solidFill>
              <a:latin typeface="Times" pitchFamily="18" charset="0"/>
              <a:cs typeface="Times" pitchFamily="18" charset="0"/>
            </a:endParaRPr>
          </a:p>
          <a:p>
            <a:pPr lvl="1">
              <a:buFont typeface="Arial" pitchFamily="34" charset="0"/>
              <a:buChar char="•"/>
            </a:pPr>
            <a:endParaRPr lang="en-US" altLang="ko-KR" sz="2000" dirty="0">
              <a:latin typeface="Times" pitchFamily="18" charset="0"/>
              <a:cs typeface="Times" pitchFamily="18" charset="0"/>
            </a:endParaRPr>
          </a:p>
          <a:p>
            <a:pPr lvl="2"/>
            <a:endParaRPr lang="en-US" altLang="ko-KR" sz="2000" dirty="0" smtClean="0">
              <a:latin typeface="Times" pitchFamily="18" charset="0"/>
              <a:cs typeface="Times" pitchFamily="18" charset="0"/>
            </a:endParaRPr>
          </a:p>
          <a:p>
            <a:pPr lvl="2"/>
            <a:endParaRPr lang="en-US" altLang="ko-KR" sz="2000" dirty="0" smtClean="0">
              <a:solidFill>
                <a:schemeClr val="tx1"/>
              </a:solidFill>
              <a:latin typeface="Times" pitchFamily="18" charset="0"/>
              <a:cs typeface="Times" pitchFamily="18" charset="0"/>
            </a:endParaRPr>
          </a:p>
        </p:txBody>
      </p:sp>
      <p:sp>
        <p:nvSpPr>
          <p:cNvPr id="3" name="슬라이드 번호 개체 틀 2"/>
          <p:cNvSpPr>
            <a:spLocks noGrp="1"/>
          </p:cNvSpPr>
          <p:nvPr>
            <p:ph type="sldNum" sz="quarter" idx="4294967295"/>
          </p:nvPr>
        </p:nvSpPr>
        <p:spPr>
          <a:xfrm>
            <a:off x="0" y="6356350"/>
            <a:ext cx="1981200" cy="365125"/>
          </a:xfrm>
          <a:prstGeom prst="rect">
            <a:avLst/>
          </a:prstGeom>
        </p:spPr>
        <p:txBody>
          <a:bodyPr/>
          <a:lstStyle/>
          <a:p>
            <a:fld id="{7794D777-B7CF-4AD5-AD6D-1E5629EA12C7}" type="slidenum">
              <a:rPr lang="ko-KR" altLang="en-US" smtClean="0"/>
              <a:pPr/>
              <a:t>25</a:t>
            </a:fld>
            <a:endParaRPr lang="ko-KR" altLang="en-US"/>
          </a:p>
        </p:txBody>
      </p:sp>
      <p:sp>
        <p:nvSpPr>
          <p:cNvPr id="7" name="TextBox 6"/>
          <p:cNvSpPr txBox="1"/>
          <p:nvPr/>
        </p:nvSpPr>
        <p:spPr>
          <a:xfrm>
            <a:off x="7915275" y="0"/>
            <a:ext cx="1228725" cy="900246"/>
          </a:xfrm>
          <a:prstGeom prst="rect">
            <a:avLst/>
          </a:prstGeom>
          <a:noFill/>
          <a:ln>
            <a:solidFill>
              <a:schemeClr val="tx1">
                <a:lumMod val="50000"/>
                <a:lumOff val="50000"/>
              </a:schemeClr>
            </a:solidFill>
          </a:ln>
        </p:spPr>
        <p:txBody>
          <a:bodyPr wrap="square" rtlCol="0">
            <a:spAutoFit/>
          </a:bodyPr>
          <a:lstStyle/>
          <a:p>
            <a:pPr algn="ctr"/>
            <a:r>
              <a:rPr lang="en-US" altLang="ko-KR" sz="1050" dirty="0">
                <a:solidFill>
                  <a:schemeClr val="bg1"/>
                </a:solidFill>
                <a:latin typeface="Times" pitchFamily="18" charset="0"/>
                <a:cs typeface="Times" pitchFamily="18" charset="0"/>
              </a:rPr>
              <a:t>Introduction</a:t>
            </a:r>
          </a:p>
          <a:p>
            <a:pPr algn="ctr"/>
            <a:r>
              <a:rPr lang="en-US" altLang="ko-KR" sz="1050" dirty="0">
                <a:solidFill>
                  <a:schemeClr val="bg1"/>
                </a:solidFill>
                <a:latin typeface="Times" pitchFamily="18" charset="0"/>
                <a:cs typeface="Times" pitchFamily="18" charset="0"/>
              </a:rPr>
              <a:t>Related work</a:t>
            </a:r>
          </a:p>
          <a:p>
            <a:pPr algn="ctr"/>
            <a:r>
              <a:rPr lang="en-US" altLang="ko-KR" sz="1050" dirty="0">
                <a:solidFill>
                  <a:schemeClr val="bg1"/>
                </a:solidFill>
                <a:latin typeface="Times" pitchFamily="18" charset="0"/>
                <a:cs typeface="Times" pitchFamily="18" charset="0"/>
              </a:rPr>
              <a:t>OEFMON</a:t>
            </a:r>
          </a:p>
          <a:p>
            <a:pPr algn="ctr"/>
            <a:r>
              <a:rPr lang="en-US" altLang="ko-KR" sz="1100" b="1" dirty="0">
                <a:solidFill>
                  <a:schemeClr val="bg1"/>
                </a:solidFill>
                <a:latin typeface="Times" pitchFamily="18" charset="0"/>
                <a:cs typeface="Times" pitchFamily="18" charset="0"/>
              </a:rPr>
              <a:t>Case studies</a:t>
            </a:r>
          </a:p>
          <a:p>
            <a:pPr algn="ctr"/>
            <a:r>
              <a:rPr lang="en-US" altLang="ko-KR" sz="1050" dirty="0">
                <a:solidFill>
                  <a:schemeClr val="bg1"/>
                </a:solidFill>
                <a:latin typeface="Times" pitchFamily="18" charset="0"/>
                <a:cs typeface="Times" pitchFamily="18" charset="0"/>
              </a:rPr>
              <a:t>Conclusions</a:t>
            </a:r>
            <a:endParaRPr lang="ko-KR" altLang="en-US" sz="1050" dirty="0">
              <a:solidFill>
                <a:schemeClr val="bg1"/>
              </a:solidFill>
            </a:endParaRPr>
          </a:p>
        </p:txBody>
      </p:sp>
      <p:pic>
        <p:nvPicPr>
          <p:cNvPr id="3076"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99758" y="2348880"/>
            <a:ext cx="4733925" cy="1343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2"/>
          <p:cNvPicPr>
            <a:picLocks noChangeAspect="1" noChangeArrowheads="1"/>
          </p:cNvPicPr>
          <p:nvPr/>
        </p:nvPicPr>
        <p:blipFill>
          <a:blip r:embed="rId3" cstate="print"/>
          <a:srcRect/>
          <a:stretch>
            <a:fillRect/>
          </a:stretch>
        </p:blipFill>
        <p:spPr bwMode="auto">
          <a:xfrm>
            <a:off x="6686550" y="6400800"/>
            <a:ext cx="2457450" cy="457200"/>
          </a:xfrm>
          <a:prstGeom prst="rect">
            <a:avLst/>
          </a:prstGeom>
          <a:noFill/>
          <a:ln w="9525">
            <a:noFill/>
            <a:miter lim="800000"/>
            <a:headEnd/>
            <a:tailEnd/>
          </a:ln>
        </p:spPr>
      </p:pic>
    </p:spTree>
    <p:extLst>
      <p:ext uri="{BB962C8B-B14F-4D97-AF65-F5344CB8AC3E}">
        <p14:creationId xmlns:p14="http://schemas.microsoft.com/office/powerpoint/2010/main" val="3607372326"/>
      </p:ext>
    </p:extLst>
  </p:cSld>
  <p:clrMapOvr>
    <a:masterClrMapping/>
  </p:clrMapOvr>
  <p:transition spd="med">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467543" y="-9872"/>
            <a:ext cx="7447731" cy="910118"/>
          </a:xfrm>
        </p:spPr>
        <p:txBody>
          <a:bodyPr>
            <a:normAutofit/>
          </a:bodyPr>
          <a:lstStyle/>
          <a:p>
            <a:r>
              <a:rPr lang="en-US" altLang="ko-KR" b="0" dirty="0">
                <a:solidFill>
                  <a:schemeClr val="bg1"/>
                </a:solidFill>
                <a:latin typeface="Times" pitchFamily="18" charset="0"/>
                <a:cs typeface="Times" pitchFamily="18" charset="0"/>
              </a:rPr>
              <a:t>Case studies - Data partitioned </a:t>
            </a:r>
            <a:r>
              <a:rPr lang="en-US" altLang="ko-KR" b="0" dirty="0" smtClean="0">
                <a:solidFill>
                  <a:schemeClr val="bg1"/>
                </a:solidFill>
                <a:latin typeface="Times" pitchFamily="18" charset="0"/>
                <a:cs typeface="Times" pitchFamily="18" charset="0"/>
              </a:rPr>
              <a:t>H.264 </a:t>
            </a:r>
            <a:r>
              <a:rPr lang="en-US" altLang="ko-KR" b="0" dirty="0">
                <a:solidFill>
                  <a:schemeClr val="bg1"/>
                </a:solidFill>
                <a:latin typeface="Times" pitchFamily="18" charset="0"/>
                <a:cs typeface="Times" pitchFamily="18" charset="0"/>
              </a:rPr>
              <a:t>video transmission over IEEE 802.11e </a:t>
            </a:r>
            <a:r>
              <a:rPr lang="en-US" altLang="ko-KR" b="0" dirty="0" smtClean="0">
                <a:solidFill>
                  <a:schemeClr val="bg1"/>
                </a:solidFill>
                <a:latin typeface="Times" pitchFamily="18" charset="0"/>
                <a:cs typeface="Times" pitchFamily="18" charset="0"/>
              </a:rPr>
              <a:t>(4/5)</a:t>
            </a:r>
            <a:endParaRPr lang="ko-KR" altLang="en-US" b="0" dirty="0"/>
          </a:p>
        </p:txBody>
      </p:sp>
      <p:sp>
        <p:nvSpPr>
          <p:cNvPr id="4" name="내용 개체 틀 3"/>
          <p:cNvSpPr>
            <a:spLocks noGrp="1"/>
          </p:cNvSpPr>
          <p:nvPr>
            <p:ph idx="1"/>
          </p:nvPr>
        </p:nvSpPr>
        <p:spPr>
          <a:xfrm>
            <a:off x="314325" y="1196752"/>
            <a:ext cx="8524875" cy="4808761"/>
          </a:xfrm>
        </p:spPr>
        <p:txBody>
          <a:bodyPr/>
          <a:lstStyle/>
          <a:p>
            <a:r>
              <a:rPr lang="en-US" altLang="ko-KR" sz="2500" b="0" dirty="0">
                <a:latin typeface="Times" pitchFamily="18" charset="0"/>
                <a:cs typeface="Times" pitchFamily="18" charset="0"/>
              </a:rPr>
              <a:t>Results </a:t>
            </a:r>
            <a:r>
              <a:rPr lang="en-US" altLang="ko-KR" sz="2500" b="0" dirty="0" smtClean="0">
                <a:latin typeface="Times" pitchFamily="18" charset="0"/>
                <a:cs typeface="Times" pitchFamily="18" charset="0"/>
              </a:rPr>
              <a:t>analysis (cont.)</a:t>
            </a:r>
            <a:endParaRPr lang="en-US" altLang="ko-KR" sz="2500" b="0" dirty="0">
              <a:latin typeface="Times" pitchFamily="18" charset="0"/>
              <a:cs typeface="Times" pitchFamily="18" charset="0"/>
            </a:endParaRPr>
          </a:p>
          <a:p>
            <a:pPr lvl="2"/>
            <a:endParaRPr lang="en-US" altLang="ko-KR" sz="2000" dirty="0" smtClean="0">
              <a:latin typeface="Times" pitchFamily="18" charset="0"/>
              <a:cs typeface="Times" pitchFamily="18" charset="0"/>
            </a:endParaRPr>
          </a:p>
          <a:p>
            <a:pPr lvl="2"/>
            <a:endParaRPr lang="en-US" altLang="ko-KR" sz="2000" dirty="0" smtClean="0">
              <a:solidFill>
                <a:schemeClr val="tx1"/>
              </a:solidFill>
              <a:latin typeface="Times" pitchFamily="18" charset="0"/>
              <a:cs typeface="Times" pitchFamily="18" charset="0"/>
            </a:endParaRPr>
          </a:p>
        </p:txBody>
      </p:sp>
      <p:sp>
        <p:nvSpPr>
          <p:cNvPr id="3" name="슬라이드 번호 개체 틀 2"/>
          <p:cNvSpPr>
            <a:spLocks noGrp="1"/>
          </p:cNvSpPr>
          <p:nvPr>
            <p:ph type="sldNum" sz="quarter" idx="4294967295"/>
          </p:nvPr>
        </p:nvSpPr>
        <p:spPr>
          <a:xfrm>
            <a:off x="0" y="6356350"/>
            <a:ext cx="1981200" cy="365125"/>
          </a:xfrm>
          <a:prstGeom prst="rect">
            <a:avLst/>
          </a:prstGeom>
        </p:spPr>
        <p:txBody>
          <a:bodyPr/>
          <a:lstStyle/>
          <a:p>
            <a:fld id="{7794D777-B7CF-4AD5-AD6D-1E5629EA12C7}" type="slidenum">
              <a:rPr lang="ko-KR" altLang="en-US" smtClean="0"/>
              <a:pPr/>
              <a:t>26</a:t>
            </a:fld>
            <a:endParaRPr lang="ko-KR" altLang="en-US"/>
          </a:p>
        </p:txBody>
      </p:sp>
      <p:sp>
        <p:nvSpPr>
          <p:cNvPr id="7" name="TextBox 6"/>
          <p:cNvSpPr txBox="1"/>
          <p:nvPr/>
        </p:nvSpPr>
        <p:spPr>
          <a:xfrm>
            <a:off x="7915275" y="0"/>
            <a:ext cx="1228725" cy="900246"/>
          </a:xfrm>
          <a:prstGeom prst="rect">
            <a:avLst/>
          </a:prstGeom>
          <a:noFill/>
          <a:ln>
            <a:solidFill>
              <a:schemeClr val="tx1">
                <a:lumMod val="50000"/>
                <a:lumOff val="50000"/>
              </a:schemeClr>
            </a:solidFill>
          </a:ln>
        </p:spPr>
        <p:txBody>
          <a:bodyPr wrap="square" rtlCol="0">
            <a:spAutoFit/>
          </a:bodyPr>
          <a:lstStyle/>
          <a:p>
            <a:pPr algn="ctr"/>
            <a:r>
              <a:rPr lang="en-US" altLang="ko-KR" sz="1050" dirty="0">
                <a:solidFill>
                  <a:schemeClr val="bg1"/>
                </a:solidFill>
                <a:latin typeface="Times" pitchFamily="18" charset="0"/>
                <a:cs typeface="Times" pitchFamily="18" charset="0"/>
              </a:rPr>
              <a:t>Introduction</a:t>
            </a:r>
          </a:p>
          <a:p>
            <a:pPr algn="ctr"/>
            <a:r>
              <a:rPr lang="en-US" altLang="ko-KR" sz="1050" dirty="0">
                <a:solidFill>
                  <a:schemeClr val="bg1"/>
                </a:solidFill>
                <a:latin typeface="Times" pitchFamily="18" charset="0"/>
                <a:cs typeface="Times" pitchFamily="18" charset="0"/>
              </a:rPr>
              <a:t>Related work</a:t>
            </a:r>
          </a:p>
          <a:p>
            <a:pPr algn="ctr"/>
            <a:r>
              <a:rPr lang="en-US" altLang="ko-KR" sz="1050" dirty="0">
                <a:solidFill>
                  <a:schemeClr val="bg1"/>
                </a:solidFill>
                <a:latin typeface="Times" pitchFamily="18" charset="0"/>
                <a:cs typeface="Times" pitchFamily="18" charset="0"/>
              </a:rPr>
              <a:t>OEFMON</a:t>
            </a:r>
          </a:p>
          <a:p>
            <a:pPr algn="ctr"/>
            <a:r>
              <a:rPr lang="en-US" altLang="ko-KR" sz="1100" b="1" dirty="0">
                <a:solidFill>
                  <a:schemeClr val="bg1"/>
                </a:solidFill>
                <a:latin typeface="Times" pitchFamily="18" charset="0"/>
                <a:cs typeface="Times" pitchFamily="18" charset="0"/>
              </a:rPr>
              <a:t>Case studies</a:t>
            </a:r>
          </a:p>
          <a:p>
            <a:pPr algn="ctr"/>
            <a:r>
              <a:rPr lang="en-US" altLang="ko-KR" sz="1050" dirty="0">
                <a:solidFill>
                  <a:schemeClr val="bg1"/>
                </a:solidFill>
                <a:latin typeface="Times" pitchFamily="18" charset="0"/>
                <a:cs typeface="Times" pitchFamily="18" charset="0"/>
              </a:rPr>
              <a:t>Conclusions</a:t>
            </a:r>
            <a:endParaRPr lang="ko-KR" altLang="en-US" sz="1050" dirty="0">
              <a:solidFill>
                <a:schemeClr val="bg1"/>
              </a:solidFill>
            </a:endParaRPr>
          </a:p>
        </p:txBody>
      </p:sp>
      <p:pic>
        <p:nvPicPr>
          <p:cNvPr id="9"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43608" y="1772816"/>
            <a:ext cx="6336704" cy="47263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2"/>
          <p:cNvPicPr>
            <a:picLocks noChangeAspect="1" noChangeArrowheads="1"/>
          </p:cNvPicPr>
          <p:nvPr/>
        </p:nvPicPr>
        <p:blipFill>
          <a:blip r:embed="rId3" cstate="print"/>
          <a:srcRect/>
          <a:stretch>
            <a:fillRect/>
          </a:stretch>
        </p:blipFill>
        <p:spPr bwMode="auto">
          <a:xfrm>
            <a:off x="6686550" y="6400800"/>
            <a:ext cx="2457450" cy="457200"/>
          </a:xfrm>
          <a:prstGeom prst="rect">
            <a:avLst/>
          </a:prstGeom>
          <a:noFill/>
          <a:ln w="9525">
            <a:noFill/>
            <a:miter lim="800000"/>
            <a:headEnd/>
            <a:tailEnd/>
          </a:ln>
        </p:spPr>
      </p:pic>
    </p:spTree>
    <p:extLst>
      <p:ext uri="{BB962C8B-B14F-4D97-AF65-F5344CB8AC3E}">
        <p14:creationId xmlns:p14="http://schemas.microsoft.com/office/powerpoint/2010/main" val="3597556245"/>
      </p:ext>
    </p:extLst>
  </p:cSld>
  <p:clrMapOvr>
    <a:masterClrMapping/>
  </p:clrMapOvr>
  <p:transition spd="med">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467543" y="-9872"/>
            <a:ext cx="7447731" cy="910118"/>
          </a:xfrm>
        </p:spPr>
        <p:txBody>
          <a:bodyPr>
            <a:normAutofit/>
          </a:bodyPr>
          <a:lstStyle/>
          <a:p>
            <a:r>
              <a:rPr lang="en-US" altLang="ko-KR" b="0" dirty="0">
                <a:solidFill>
                  <a:schemeClr val="bg1"/>
                </a:solidFill>
                <a:latin typeface="Times" pitchFamily="18" charset="0"/>
                <a:cs typeface="Times" pitchFamily="18" charset="0"/>
              </a:rPr>
              <a:t>Case studies - Data partitioned </a:t>
            </a:r>
            <a:r>
              <a:rPr lang="en-US" altLang="ko-KR" b="0" dirty="0" smtClean="0">
                <a:solidFill>
                  <a:schemeClr val="bg1"/>
                </a:solidFill>
                <a:latin typeface="Times" pitchFamily="18" charset="0"/>
                <a:cs typeface="Times" pitchFamily="18" charset="0"/>
              </a:rPr>
              <a:t>H.264 </a:t>
            </a:r>
            <a:r>
              <a:rPr lang="en-US" altLang="ko-KR" b="0" dirty="0">
                <a:solidFill>
                  <a:schemeClr val="bg1"/>
                </a:solidFill>
                <a:latin typeface="Times" pitchFamily="18" charset="0"/>
                <a:cs typeface="Times" pitchFamily="18" charset="0"/>
              </a:rPr>
              <a:t>video transmission over IEEE 802.11e </a:t>
            </a:r>
            <a:r>
              <a:rPr lang="en-US" altLang="ko-KR" b="0" dirty="0" smtClean="0">
                <a:solidFill>
                  <a:schemeClr val="bg1"/>
                </a:solidFill>
                <a:latin typeface="Times" pitchFamily="18" charset="0"/>
                <a:cs typeface="Times" pitchFamily="18" charset="0"/>
              </a:rPr>
              <a:t>(5/5)</a:t>
            </a:r>
            <a:endParaRPr lang="ko-KR" altLang="en-US" b="0" dirty="0"/>
          </a:p>
        </p:txBody>
      </p:sp>
      <p:sp>
        <p:nvSpPr>
          <p:cNvPr id="4" name="내용 개체 틀 3"/>
          <p:cNvSpPr>
            <a:spLocks noGrp="1"/>
          </p:cNvSpPr>
          <p:nvPr>
            <p:ph idx="1"/>
          </p:nvPr>
        </p:nvSpPr>
        <p:spPr>
          <a:xfrm>
            <a:off x="314325" y="1196752"/>
            <a:ext cx="8524875" cy="4808761"/>
          </a:xfrm>
        </p:spPr>
        <p:txBody>
          <a:bodyPr/>
          <a:lstStyle/>
          <a:p>
            <a:r>
              <a:rPr lang="en-US" altLang="ko-KR" sz="2500" b="0" dirty="0">
                <a:latin typeface="Times" pitchFamily="18" charset="0"/>
                <a:cs typeface="Times" pitchFamily="18" charset="0"/>
              </a:rPr>
              <a:t>Results </a:t>
            </a:r>
            <a:r>
              <a:rPr lang="en-US" altLang="ko-KR" sz="2500" b="0" dirty="0" smtClean="0">
                <a:latin typeface="Times" pitchFamily="18" charset="0"/>
                <a:cs typeface="Times" pitchFamily="18" charset="0"/>
              </a:rPr>
              <a:t>analysis (cont.)</a:t>
            </a:r>
            <a:endParaRPr lang="en-US" altLang="ko-KR" sz="2500" b="0" dirty="0">
              <a:latin typeface="Times" pitchFamily="18" charset="0"/>
              <a:cs typeface="Times" pitchFamily="18" charset="0"/>
            </a:endParaRPr>
          </a:p>
          <a:p>
            <a:pPr lvl="2"/>
            <a:endParaRPr lang="en-US" altLang="ko-KR" sz="2000" dirty="0" smtClean="0">
              <a:latin typeface="Times" pitchFamily="18" charset="0"/>
              <a:cs typeface="Times" pitchFamily="18" charset="0"/>
            </a:endParaRPr>
          </a:p>
          <a:p>
            <a:pPr lvl="2"/>
            <a:endParaRPr lang="en-US" altLang="ko-KR" sz="2000" dirty="0" smtClean="0">
              <a:solidFill>
                <a:schemeClr val="tx1"/>
              </a:solidFill>
              <a:latin typeface="Times" pitchFamily="18" charset="0"/>
              <a:cs typeface="Times" pitchFamily="18" charset="0"/>
            </a:endParaRPr>
          </a:p>
        </p:txBody>
      </p:sp>
      <p:sp>
        <p:nvSpPr>
          <p:cNvPr id="3" name="슬라이드 번호 개체 틀 2"/>
          <p:cNvSpPr>
            <a:spLocks noGrp="1"/>
          </p:cNvSpPr>
          <p:nvPr>
            <p:ph type="sldNum" sz="quarter" idx="4294967295"/>
          </p:nvPr>
        </p:nvSpPr>
        <p:spPr>
          <a:xfrm>
            <a:off x="0" y="6356350"/>
            <a:ext cx="1981200" cy="365125"/>
          </a:xfrm>
          <a:prstGeom prst="rect">
            <a:avLst/>
          </a:prstGeom>
        </p:spPr>
        <p:txBody>
          <a:bodyPr/>
          <a:lstStyle/>
          <a:p>
            <a:fld id="{7794D777-B7CF-4AD5-AD6D-1E5629EA12C7}" type="slidenum">
              <a:rPr lang="ko-KR" altLang="en-US" smtClean="0"/>
              <a:pPr/>
              <a:t>27</a:t>
            </a:fld>
            <a:endParaRPr lang="ko-KR" altLang="en-US"/>
          </a:p>
        </p:txBody>
      </p:sp>
      <p:sp>
        <p:nvSpPr>
          <p:cNvPr id="7" name="TextBox 6"/>
          <p:cNvSpPr txBox="1"/>
          <p:nvPr/>
        </p:nvSpPr>
        <p:spPr>
          <a:xfrm>
            <a:off x="7915275" y="0"/>
            <a:ext cx="1228725" cy="900246"/>
          </a:xfrm>
          <a:prstGeom prst="rect">
            <a:avLst/>
          </a:prstGeom>
          <a:noFill/>
          <a:ln>
            <a:solidFill>
              <a:schemeClr val="tx1">
                <a:lumMod val="50000"/>
                <a:lumOff val="50000"/>
              </a:schemeClr>
            </a:solidFill>
          </a:ln>
        </p:spPr>
        <p:txBody>
          <a:bodyPr wrap="square" rtlCol="0">
            <a:spAutoFit/>
          </a:bodyPr>
          <a:lstStyle/>
          <a:p>
            <a:pPr algn="ctr"/>
            <a:r>
              <a:rPr lang="en-US" altLang="ko-KR" sz="1050" dirty="0">
                <a:solidFill>
                  <a:schemeClr val="bg1"/>
                </a:solidFill>
                <a:latin typeface="Times" pitchFamily="18" charset="0"/>
                <a:cs typeface="Times" pitchFamily="18" charset="0"/>
              </a:rPr>
              <a:t>Introduction</a:t>
            </a:r>
          </a:p>
          <a:p>
            <a:pPr algn="ctr"/>
            <a:r>
              <a:rPr lang="en-US" altLang="ko-KR" sz="1050" dirty="0">
                <a:solidFill>
                  <a:schemeClr val="bg1"/>
                </a:solidFill>
                <a:latin typeface="Times" pitchFamily="18" charset="0"/>
                <a:cs typeface="Times" pitchFamily="18" charset="0"/>
              </a:rPr>
              <a:t>Related work</a:t>
            </a:r>
          </a:p>
          <a:p>
            <a:pPr algn="ctr"/>
            <a:r>
              <a:rPr lang="en-US" altLang="ko-KR" sz="1050" dirty="0">
                <a:solidFill>
                  <a:schemeClr val="bg1"/>
                </a:solidFill>
                <a:latin typeface="Times" pitchFamily="18" charset="0"/>
                <a:cs typeface="Times" pitchFamily="18" charset="0"/>
              </a:rPr>
              <a:t>OEFMON</a:t>
            </a:r>
          </a:p>
          <a:p>
            <a:pPr algn="ctr"/>
            <a:r>
              <a:rPr lang="en-US" altLang="ko-KR" sz="1100" b="1" dirty="0">
                <a:solidFill>
                  <a:schemeClr val="bg1"/>
                </a:solidFill>
                <a:latin typeface="Times" pitchFamily="18" charset="0"/>
                <a:cs typeface="Times" pitchFamily="18" charset="0"/>
              </a:rPr>
              <a:t>Case studies</a:t>
            </a:r>
          </a:p>
          <a:p>
            <a:pPr algn="ctr"/>
            <a:r>
              <a:rPr lang="en-US" altLang="ko-KR" sz="1050" dirty="0">
                <a:solidFill>
                  <a:schemeClr val="bg1"/>
                </a:solidFill>
                <a:latin typeface="Times" pitchFamily="18" charset="0"/>
                <a:cs typeface="Times" pitchFamily="18" charset="0"/>
              </a:rPr>
              <a:t>Conclusions</a:t>
            </a:r>
            <a:endParaRPr lang="ko-KR" altLang="en-US" sz="1050" dirty="0">
              <a:solidFill>
                <a:schemeClr val="bg1"/>
              </a:solidFill>
            </a:endParaRPr>
          </a:p>
        </p:txBody>
      </p:sp>
      <p:pic>
        <p:nvPicPr>
          <p:cNvPr id="10" name="Picture 2"/>
          <p:cNvPicPr>
            <a:picLocks noChangeAspect="1" noChangeArrowheads="1"/>
          </p:cNvPicPr>
          <p:nvPr/>
        </p:nvPicPr>
        <p:blipFill>
          <a:blip r:embed="rId2" cstate="print"/>
          <a:srcRect/>
          <a:stretch>
            <a:fillRect/>
          </a:stretch>
        </p:blipFill>
        <p:spPr bwMode="auto">
          <a:xfrm>
            <a:off x="6686550" y="6400800"/>
            <a:ext cx="2457450" cy="457200"/>
          </a:xfrm>
          <a:prstGeom prst="rect">
            <a:avLst/>
          </a:prstGeom>
          <a:noFill/>
          <a:ln w="9525">
            <a:noFill/>
            <a:miter lim="800000"/>
            <a:headEnd/>
            <a:tailEnd/>
          </a:ln>
        </p:spPr>
      </p:pic>
      <p:pic>
        <p:nvPicPr>
          <p:cNvPr id="4099"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87624" y="1700807"/>
            <a:ext cx="6600825" cy="4181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01794281"/>
      </p:ext>
    </p:extLst>
  </p:cSld>
  <p:clrMapOvr>
    <a:masterClrMapping/>
  </p:clrMapOvr>
  <p:transition spd="med">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457199" y="0"/>
            <a:ext cx="7458075" cy="900246"/>
          </a:xfrm>
        </p:spPr>
        <p:txBody>
          <a:bodyPr>
            <a:normAutofit/>
          </a:bodyPr>
          <a:lstStyle/>
          <a:p>
            <a:r>
              <a:rPr lang="en-US" altLang="ko-KR" b="0" dirty="0">
                <a:solidFill>
                  <a:schemeClr val="bg1"/>
                </a:solidFill>
                <a:latin typeface="Times" pitchFamily="18" charset="0"/>
                <a:cs typeface="Times" pitchFamily="18" charset="0"/>
              </a:rPr>
              <a:t>Case studies - VC-1 video transmission over IEEE 802.11 based networks</a:t>
            </a:r>
            <a:endParaRPr lang="ko-KR" altLang="en-US" b="0" dirty="0">
              <a:solidFill>
                <a:schemeClr val="bg1"/>
              </a:solidFill>
            </a:endParaRPr>
          </a:p>
        </p:txBody>
      </p:sp>
      <p:sp>
        <p:nvSpPr>
          <p:cNvPr id="4" name="내용 개체 틀 3"/>
          <p:cNvSpPr>
            <a:spLocks noGrp="1"/>
          </p:cNvSpPr>
          <p:nvPr>
            <p:ph idx="1"/>
          </p:nvPr>
        </p:nvSpPr>
        <p:spPr>
          <a:xfrm>
            <a:off x="314325" y="1268760"/>
            <a:ext cx="8524875" cy="5112568"/>
          </a:xfrm>
        </p:spPr>
        <p:txBody>
          <a:bodyPr/>
          <a:lstStyle/>
          <a:p>
            <a:r>
              <a:rPr lang="en-US" altLang="ko-KR" sz="2500" b="0" dirty="0">
                <a:latin typeface="Times" pitchFamily="18" charset="0"/>
                <a:cs typeface="Times" pitchFamily="18" charset="0"/>
              </a:rPr>
              <a:t>VC-1 video transmission over IEEE 802.11 based </a:t>
            </a:r>
            <a:r>
              <a:rPr lang="en-US" altLang="ko-KR" sz="2500" b="0" dirty="0" smtClean="0">
                <a:latin typeface="Times" pitchFamily="18" charset="0"/>
                <a:cs typeface="Times" pitchFamily="18" charset="0"/>
              </a:rPr>
              <a:t>networks</a:t>
            </a:r>
          </a:p>
          <a:p>
            <a:pPr lvl="1">
              <a:buFont typeface="Arial" pitchFamily="34" charset="0"/>
              <a:buChar char="•"/>
            </a:pPr>
            <a:r>
              <a:rPr lang="en-US" altLang="ko-KR" sz="2000" dirty="0" smtClean="0">
                <a:latin typeface="Times" pitchFamily="18" charset="0"/>
                <a:cs typeface="Times" pitchFamily="18" charset="0"/>
              </a:rPr>
              <a:t>This </a:t>
            </a:r>
            <a:r>
              <a:rPr lang="en-US" altLang="ko-KR" sz="2000" dirty="0">
                <a:latin typeface="Times" pitchFamily="18" charset="0"/>
                <a:cs typeface="Times" pitchFamily="18" charset="0"/>
              </a:rPr>
              <a:t>study shows how easily OEFMON supports the implementation </a:t>
            </a:r>
            <a:r>
              <a:rPr lang="en-US" altLang="ko-KR" sz="2000" dirty="0" smtClean="0">
                <a:latin typeface="Times" pitchFamily="18" charset="0"/>
                <a:cs typeface="Times" pitchFamily="18" charset="0"/>
              </a:rPr>
              <a:t>of new codecs</a:t>
            </a:r>
          </a:p>
          <a:p>
            <a:pPr lvl="1">
              <a:buFont typeface="Arial" pitchFamily="34" charset="0"/>
              <a:buChar char="•"/>
            </a:pPr>
            <a:r>
              <a:rPr lang="en-US" altLang="ko-KR" sz="2000" dirty="0" smtClean="0">
                <a:latin typeface="Times" pitchFamily="18" charset="0"/>
                <a:cs typeface="Times" pitchFamily="18" charset="0"/>
              </a:rPr>
              <a:t>IEEE </a:t>
            </a:r>
            <a:r>
              <a:rPr lang="en-US" altLang="ko-KR" sz="2000" dirty="0">
                <a:latin typeface="Times" pitchFamily="18" charset="0"/>
                <a:cs typeface="Times" pitchFamily="18" charset="0"/>
              </a:rPr>
              <a:t>802.11 based networks </a:t>
            </a:r>
            <a:r>
              <a:rPr lang="en-US" altLang="ko-KR" sz="2000" dirty="0" smtClean="0">
                <a:latin typeface="Times" pitchFamily="18" charset="0"/>
                <a:cs typeface="Times" pitchFamily="18" charset="0"/>
              </a:rPr>
              <a:t>configured for Wireless </a:t>
            </a:r>
            <a:r>
              <a:rPr lang="en-US" altLang="ko-KR" sz="2000" dirty="0">
                <a:latin typeface="Times" pitchFamily="18" charset="0"/>
                <a:cs typeface="Times" pitchFamily="18" charset="0"/>
              </a:rPr>
              <a:t>Local Area Networks, </a:t>
            </a:r>
            <a:r>
              <a:rPr lang="en-US" altLang="ko-KR" sz="2000" dirty="0" smtClean="0">
                <a:latin typeface="Times" pitchFamily="18" charset="0"/>
                <a:cs typeface="Times" pitchFamily="18" charset="0"/>
              </a:rPr>
              <a:t>Mobile Ad </a:t>
            </a:r>
            <a:r>
              <a:rPr lang="en-US" altLang="ko-KR" sz="2000" dirty="0">
                <a:latin typeface="Times" pitchFamily="18" charset="0"/>
                <a:cs typeface="Times" pitchFamily="18" charset="0"/>
              </a:rPr>
              <a:t>hoc Networks and Wireless mesh networks (WMNs) </a:t>
            </a:r>
            <a:r>
              <a:rPr lang="en-US" altLang="ko-KR" sz="2000" dirty="0" smtClean="0">
                <a:latin typeface="Times" pitchFamily="18" charset="0"/>
                <a:cs typeface="Times" pitchFamily="18" charset="0"/>
              </a:rPr>
              <a:t>have drawn </a:t>
            </a:r>
            <a:r>
              <a:rPr lang="en-US" altLang="ko-KR" sz="2000" dirty="0">
                <a:latin typeface="Times" pitchFamily="18" charset="0"/>
                <a:cs typeface="Times" pitchFamily="18" charset="0"/>
              </a:rPr>
              <a:t>a lot of attention to provide Internet </a:t>
            </a:r>
            <a:r>
              <a:rPr lang="en-US" altLang="ko-KR" sz="2000" dirty="0" smtClean="0">
                <a:latin typeface="Times" pitchFamily="18" charset="0"/>
                <a:cs typeface="Times" pitchFamily="18" charset="0"/>
              </a:rPr>
              <a:t>access</a:t>
            </a:r>
            <a:endParaRPr lang="en-US" altLang="ko-KR" sz="2000" dirty="0">
              <a:latin typeface="Times" pitchFamily="18" charset="0"/>
              <a:cs typeface="Times" pitchFamily="18" charset="0"/>
            </a:endParaRPr>
          </a:p>
          <a:p>
            <a:pPr lvl="1">
              <a:buFont typeface="Arial" pitchFamily="34" charset="0"/>
              <a:buChar char="•"/>
            </a:pPr>
            <a:r>
              <a:rPr lang="en-US" altLang="ko-KR" sz="2000" dirty="0" smtClean="0">
                <a:latin typeface="Times" pitchFamily="18" charset="0"/>
                <a:cs typeface="Times" pitchFamily="18" charset="0"/>
              </a:rPr>
              <a:t>the </a:t>
            </a:r>
            <a:r>
              <a:rPr lang="en-US" altLang="ko-KR" sz="2000" dirty="0">
                <a:latin typeface="Times" pitchFamily="18" charset="0"/>
                <a:cs typeface="Times" pitchFamily="18" charset="0"/>
              </a:rPr>
              <a:t>performance of those networks </a:t>
            </a:r>
            <a:r>
              <a:rPr lang="en-US" altLang="ko-KR" sz="2000" dirty="0" smtClean="0">
                <a:latin typeface="Times" pitchFamily="18" charset="0"/>
                <a:cs typeface="Times" pitchFamily="18" charset="0"/>
              </a:rPr>
              <a:t>suffers </a:t>
            </a:r>
            <a:r>
              <a:rPr lang="en-US" altLang="ko-KR" sz="2000" dirty="0">
                <a:latin typeface="Times" pitchFamily="18" charset="0"/>
                <a:cs typeface="Times" pitchFamily="18" charset="0"/>
              </a:rPr>
              <a:t>from carrier sense </a:t>
            </a:r>
            <a:r>
              <a:rPr lang="en-US" altLang="ko-KR" sz="2000" dirty="0" smtClean="0">
                <a:latin typeface="Times" pitchFamily="18" charset="0"/>
                <a:cs typeface="Times" pitchFamily="18" charset="0"/>
              </a:rPr>
              <a:t>interference and </a:t>
            </a:r>
            <a:r>
              <a:rPr lang="en-US" altLang="ko-KR" sz="2000" dirty="0">
                <a:latin typeface="Times" pitchFamily="18" charset="0"/>
                <a:cs typeface="Times" pitchFamily="18" charset="0"/>
              </a:rPr>
              <a:t>the hidden node </a:t>
            </a:r>
            <a:r>
              <a:rPr lang="en-US" altLang="ko-KR" sz="2000" dirty="0" smtClean="0">
                <a:latin typeface="Times" pitchFamily="18" charset="0"/>
                <a:cs typeface="Times" pitchFamily="18" charset="0"/>
              </a:rPr>
              <a:t>problem</a:t>
            </a:r>
          </a:p>
          <a:p>
            <a:pPr lvl="2"/>
            <a:r>
              <a:rPr lang="en-US" altLang="ko-KR" sz="1800" dirty="0">
                <a:latin typeface="Times" pitchFamily="18" charset="0"/>
                <a:cs typeface="Times" pitchFamily="18" charset="0"/>
              </a:rPr>
              <a:t>Carrier sense interference </a:t>
            </a:r>
            <a:r>
              <a:rPr lang="en-US" altLang="ko-KR" sz="1800" dirty="0" smtClean="0">
                <a:latin typeface="Times" pitchFamily="18" charset="0"/>
                <a:cs typeface="Times" pitchFamily="18" charset="0"/>
              </a:rPr>
              <a:t>occurs when </a:t>
            </a:r>
            <a:r>
              <a:rPr lang="en-US" altLang="ko-KR" sz="1800" dirty="0">
                <a:latin typeface="Times" pitchFamily="18" charset="0"/>
                <a:cs typeface="Times" pitchFamily="18" charset="0"/>
              </a:rPr>
              <a:t>a node cannot transmit due to another node's transmission, where the </a:t>
            </a:r>
            <a:r>
              <a:rPr lang="en-US" altLang="ko-KR" sz="1800" dirty="0" smtClean="0">
                <a:latin typeface="Times" pitchFamily="18" charset="0"/>
                <a:cs typeface="Times" pitchFamily="18" charset="0"/>
              </a:rPr>
              <a:t>two nodes </a:t>
            </a:r>
            <a:r>
              <a:rPr lang="en-US" altLang="ko-KR" sz="1800" dirty="0">
                <a:latin typeface="Times" pitchFamily="18" charset="0"/>
                <a:cs typeface="Times" pitchFamily="18" charset="0"/>
              </a:rPr>
              <a:t>are within the carrier sense range of each </a:t>
            </a:r>
            <a:r>
              <a:rPr lang="en-US" altLang="ko-KR" sz="1800" dirty="0" smtClean="0">
                <a:latin typeface="Times" pitchFamily="18" charset="0"/>
                <a:cs typeface="Times" pitchFamily="18" charset="0"/>
              </a:rPr>
              <a:t>other</a:t>
            </a:r>
          </a:p>
          <a:p>
            <a:pPr lvl="2"/>
            <a:r>
              <a:rPr lang="en-US" altLang="ko-KR" sz="1800" dirty="0">
                <a:latin typeface="Times" pitchFamily="18" charset="0"/>
                <a:cs typeface="Times" pitchFamily="18" charset="0"/>
              </a:rPr>
              <a:t>The hidden node </a:t>
            </a:r>
            <a:r>
              <a:rPr lang="en-US" altLang="ko-KR" sz="1800" dirty="0" smtClean="0">
                <a:latin typeface="Times" pitchFamily="18" charset="0"/>
                <a:cs typeface="Times" pitchFamily="18" charset="0"/>
              </a:rPr>
              <a:t>problem occurs </a:t>
            </a:r>
            <a:r>
              <a:rPr lang="en-US" altLang="ko-KR" sz="1800" dirty="0">
                <a:latin typeface="Times" pitchFamily="18" charset="0"/>
                <a:cs typeface="Times" pitchFamily="18" charset="0"/>
              </a:rPr>
              <a:t>when two nodes that are beyond each other's carrier sense range try to </a:t>
            </a:r>
            <a:r>
              <a:rPr lang="en-US" altLang="ko-KR" sz="1800" dirty="0" smtClean="0">
                <a:latin typeface="Times" pitchFamily="18" charset="0"/>
                <a:cs typeface="Times" pitchFamily="18" charset="0"/>
              </a:rPr>
              <a:t>send packets</a:t>
            </a:r>
          </a:p>
          <a:p>
            <a:pPr lvl="1"/>
            <a:endParaRPr lang="en-US" altLang="ko-KR" sz="1800" dirty="0" smtClean="0">
              <a:latin typeface="Times" pitchFamily="18" charset="0"/>
              <a:cs typeface="Times" pitchFamily="18" charset="0"/>
            </a:endParaRPr>
          </a:p>
          <a:p>
            <a:pPr lvl="1"/>
            <a:endParaRPr lang="en-US" altLang="ko-KR" sz="3000" b="0" dirty="0" smtClean="0">
              <a:latin typeface="Times" pitchFamily="18" charset="0"/>
              <a:cs typeface="Times" pitchFamily="18" charset="0"/>
            </a:endParaRPr>
          </a:p>
          <a:p>
            <a:endParaRPr lang="ko-KR" altLang="en-US" sz="2300" dirty="0">
              <a:latin typeface="Times" pitchFamily="18" charset="0"/>
              <a:cs typeface="Times" pitchFamily="18" charset="0"/>
            </a:endParaRPr>
          </a:p>
        </p:txBody>
      </p:sp>
      <p:sp>
        <p:nvSpPr>
          <p:cNvPr id="3" name="슬라이드 번호 개체 틀 2"/>
          <p:cNvSpPr>
            <a:spLocks noGrp="1"/>
          </p:cNvSpPr>
          <p:nvPr>
            <p:ph type="sldNum" sz="quarter" idx="4294967295"/>
          </p:nvPr>
        </p:nvSpPr>
        <p:spPr>
          <a:xfrm>
            <a:off x="0" y="6356350"/>
            <a:ext cx="1981200" cy="365125"/>
          </a:xfrm>
          <a:prstGeom prst="rect">
            <a:avLst/>
          </a:prstGeom>
        </p:spPr>
        <p:txBody>
          <a:bodyPr/>
          <a:lstStyle/>
          <a:p>
            <a:fld id="{7794D777-B7CF-4AD5-AD6D-1E5629EA12C7}" type="slidenum">
              <a:rPr lang="ko-KR" altLang="en-US" smtClean="0"/>
              <a:pPr/>
              <a:t>28</a:t>
            </a:fld>
            <a:endParaRPr lang="ko-KR" altLang="en-US"/>
          </a:p>
        </p:txBody>
      </p:sp>
      <p:sp>
        <p:nvSpPr>
          <p:cNvPr id="7" name="TextBox 6"/>
          <p:cNvSpPr txBox="1"/>
          <p:nvPr/>
        </p:nvSpPr>
        <p:spPr>
          <a:xfrm>
            <a:off x="7915275" y="0"/>
            <a:ext cx="1228725" cy="900246"/>
          </a:xfrm>
          <a:prstGeom prst="rect">
            <a:avLst/>
          </a:prstGeom>
          <a:noFill/>
          <a:ln>
            <a:solidFill>
              <a:schemeClr val="tx1">
                <a:lumMod val="50000"/>
                <a:lumOff val="50000"/>
              </a:schemeClr>
            </a:solidFill>
          </a:ln>
        </p:spPr>
        <p:txBody>
          <a:bodyPr wrap="square" rtlCol="0">
            <a:spAutoFit/>
          </a:bodyPr>
          <a:lstStyle/>
          <a:p>
            <a:pPr algn="ctr"/>
            <a:r>
              <a:rPr lang="en-US" altLang="ko-KR" sz="1050" dirty="0">
                <a:solidFill>
                  <a:schemeClr val="bg1"/>
                </a:solidFill>
                <a:latin typeface="Times" pitchFamily="18" charset="0"/>
                <a:cs typeface="Times" pitchFamily="18" charset="0"/>
              </a:rPr>
              <a:t>Introduction</a:t>
            </a:r>
          </a:p>
          <a:p>
            <a:pPr algn="ctr"/>
            <a:r>
              <a:rPr lang="en-US" altLang="ko-KR" sz="1050" dirty="0">
                <a:solidFill>
                  <a:schemeClr val="bg1"/>
                </a:solidFill>
                <a:latin typeface="Times" pitchFamily="18" charset="0"/>
                <a:cs typeface="Times" pitchFamily="18" charset="0"/>
              </a:rPr>
              <a:t>Related work</a:t>
            </a:r>
          </a:p>
          <a:p>
            <a:pPr algn="ctr"/>
            <a:r>
              <a:rPr lang="en-US" altLang="ko-KR" sz="1050" dirty="0">
                <a:solidFill>
                  <a:schemeClr val="bg1"/>
                </a:solidFill>
                <a:latin typeface="Times" pitchFamily="18" charset="0"/>
                <a:cs typeface="Times" pitchFamily="18" charset="0"/>
              </a:rPr>
              <a:t>OEFMON</a:t>
            </a:r>
          </a:p>
          <a:p>
            <a:pPr algn="ctr"/>
            <a:r>
              <a:rPr lang="en-US" altLang="ko-KR" sz="1100" b="1" dirty="0">
                <a:solidFill>
                  <a:schemeClr val="bg1"/>
                </a:solidFill>
                <a:latin typeface="Times" pitchFamily="18" charset="0"/>
                <a:cs typeface="Times" pitchFamily="18" charset="0"/>
              </a:rPr>
              <a:t>Case studies</a:t>
            </a:r>
          </a:p>
          <a:p>
            <a:pPr algn="ctr"/>
            <a:r>
              <a:rPr lang="en-US" altLang="ko-KR" sz="1050" dirty="0">
                <a:solidFill>
                  <a:schemeClr val="bg1"/>
                </a:solidFill>
                <a:latin typeface="Times" pitchFamily="18" charset="0"/>
                <a:cs typeface="Times" pitchFamily="18" charset="0"/>
              </a:rPr>
              <a:t>Conclusions</a:t>
            </a:r>
            <a:endParaRPr lang="ko-KR" altLang="en-US" sz="1050" dirty="0">
              <a:solidFill>
                <a:schemeClr val="bg1"/>
              </a:solidFill>
            </a:endParaRPr>
          </a:p>
        </p:txBody>
      </p:sp>
    </p:spTree>
    <p:extLst>
      <p:ext uri="{BB962C8B-B14F-4D97-AF65-F5344CB8AC3E}">
        <p14:creationId xmlns:p14="http://schemas.microsoft.com/office/powerpoint/2010/main" val="60141024"/>
      </p:ext>
    </p:extLst>
  </p:cSld>
  <p:clrMapOvr>
    <a:masterClrMapping/>
  </p:clrMapOvr>
  <p:transition spd="med">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467544" y="-9872"/>
            <a:ext cx="7139136" cy="910118"/>
          </a:xfrm>
        </p:spPr>
        <p:txBody>
          <a:bodyPr>
            <a:normAutofit/>
          </a:bodyPr>
          <a:lstStyle/>
          <a:p>
            <a:r>
              <a:rPr lang="en-US" altLang="ko-KR" b="0" dirty="0">
                <a:solidFill>
                  <a:schemeClr val="bg1"/>
                </a:solidFill>
                <a:latin typeface="Times" pitchFamily="18" charset="0"/>
                <a:cs typeface="Times" pitchFamily="18" charset="0"/>
              </a:rPr>
              <a:t>Case studies - VC-1 video transmission over IEEE 802.11 based networks</a:t>
            </a:r>
            <a:endParaRPr lang="ko-KR" altLang="en-US" dirty="0"/>
          </a:p>
        </p:txBody>
      </p:sp>
      <p:sp>
        <p:nvSpPr>
          <p:cNvPr id="4" name="내용 개체 틀 3"/>
          <p:cNvSpPr>
            <a:spLocks noGrp="1"/>
          </p:cNvSpPr>
          <p:nvPr>
            <p:ph idx="1"/>
          </p:nvPr>
        </p:nvSpPr>
        <p:spPr>
          <a:xfrm>
            <a:off x="314325" y="1196752"/>
            <a:ext cx="8524875" cy="4808761"/>
          </a:xfrm>
        </p:spPr>
        <p:txBody>
          <a:bodyPr/>
          <a:lstStyle/>
          <a:p>
            <a:r>
              <a:rPr lang="en-US" altLang="ko-KR" sz="2500" b="0" dirty="0" smtClean="0">
                <a:latin typeface="Times" pitchFamily="18" charset="0"/>
                <a:cs typeface="Times" pitchFamily="18" charset="0"/>
              </a:rPr>
              <a:t>Simulation environment</a:t>
            </a:r>
          </a:p>
          <a:p>
            <a:pPr lvl="1">
              <a:buFont typeface="Arial" pitchFamily="34" charset="0"/>
              <a:buChar char="•"/>
            </a:pPr>
            <a:r>
              <a:rPr lang="en-US" altLang="ko-KR" sz="2000" dirty="0">
                <a:latin typeface="Times" pitchFamily="18" charset="0"/>
                <a:cs typeface="Times" pitchFamily="18" charset="0"/>
              </a:rPr>
              <a:t>We compare video transmissions on </a:t>
            </a:r>
            <a:r>
              <a:rPr lang="en-US" altLang="ko-KR" sz="2000" dirty="0" smtClean="0">
                <a:latin typeface="Times" pitchFamily="18" charset="0"/>
                <a:cs typeface="Times" pitchFamily="18" charset="0"/>
              </a:rPr>
              <a:t>Topologies 1 </a:t>
            </a:r>
            <a:r>
              <a:rPr lang="en-US" altLang="ko-KR" sz="2000" dirty="0">
                <a:latin typeface="Times" pitchFamily="18" charset="0"/>
                <a:cs typeface="Times" pitchFamily="18" charset="0"/>
              </a:rPr>
              <a:t>and 2 shown </a:t>
            </a:r>
            <a:r>
              <a:rPr lang="en-US" altLang="ko-KR" sz="2000" dirty="0" smtClean="0">
                <a:latin typeface="Times" pitchFamily="18" charset="0"/>
                <a:cs typeface="Times" pitchFamily="18" charset="0"/>
              </a:rPr>
              <a:t>by </a:t>
            </a:r>
            <a:r>
              <a:rPr lang="en-US" altLang="ko-KR" sz="2000" dirty="0">
                <a:latin typeface="Times" pitchFamily="18" charset="0"/>
                <a:cs typeface="Times" pitchFamily="18" charset="0"/>
              </a:rPr>
              <a:t>evaluating the performance in terms of </a:t>
            </a:r>
            <a:r>
              <a:rPr lang="en-US" altLang="ko-KR" sz="2000" dirty="0" smtClean="0">
                <a:latin typeface="Times" pitchFamily="18" charset="0"/>
                <a:cs typeface="Times" pitchFamily="18" charset="0"/>
              </a:rPr>
              <a:t>user-perceived quality </a:t>
            </a:r>
            <a:r>
              <a:rPr lang="en-US" altLang="ko-KR" sz="2000" dirty="0">
                <a:latin typeface="Times" pitchFamily="18" charset="0"/>
                <a:cs typeface="Times" pitchFamily="18" charset="0"/>
              </a:rPr>
              <a:t>and network performance metrics</a:t>
            </a:r>
            <a:endParaRPr lang="en-US" altLang="ko-KR" sz="2000" dirty="0">
              <a:solidFill>
                <a:schemeClr val="tx1"/>
              </a:solidFill>
              <a:latin typeface="Times" pitchFamily="18" charset="0"/>
              <a:cs typeface="Times" pitchFamily="18" charset="0"/>
            </a:endParaRPr>
          </a:p>
          <a:p>
            <a:pPr lvl="1"/>
            <a:endParaRPr lang="en-US" altLang="ko-KR" sz="2000" dirty="0" smtClean="0">
              <a:latin typeface="Times" pitchFamily="18" charset="0"/>
              <a:cs typeface="Times" pitchFamily="18" charset="0"/>
            </a:endParaRPr>
          </a:p>
          <a:p>
            <a:pPr lvl="1"/>
            <a:endParaRPr lang="en-US" altLang="ko-KR" sz="2000" dirty="0" smtClean="0">
              <a:solidFill>
                <a:schemeClr val="tx1"/>
              </a:solidFill>
              <a:latin typeface="Times" pitchFamily="18" charset="0"/>
              <a:cs typeface="Times" pitchFamily="18" charset="0"/>
            </a:endParaRPr>
          </a:p>
          <a:p>
            <a:pPr lvl="1">
              <a:buFont typeface="Arial" pitchFamily="34" charset="0"/>
              <a:buChar char="•"/>
            </a:pPr>
            <a:r>
              <a:rPr lang="en-US" altLang="ko-KR" sz="2000" dirty="0">
                <a:solidFill>
                  <a:schemeClr val="tx1"/>
                </a:solidFill>
                <a:latin typeface="Times" pitchFamily="18" charset="0"/>
                <a:cs typeface="Times" pitchFamily="18" charset="0"/>
              </a:rPr>
              <a:t>simulated network </a:t>
            </a:r>
            <a:r>
              <a:rPr lang="en-US" altLang="ko-KR" sz="2000" dirty="0" smtClean="0">
                <a:solidFill>
                  <a:schemeClr val="tx1"/>
                </a:solidFill>
                <a:latin typeface="Times" pitchFamily="18" charset="0"/>
                <a:cs typeface="Times" pitchFamily="18" charset="0"/>
              </a:rPr>
              <a:t>topology</a:t>
            </a:r>
          </a:p>
          <a:p>
            <a:pPr lvl="2"/>
            <a:r>
              <a:rPr lang="en-US" altLang="ko-KR" sz="2000" dirty="0" smtClean="0">
                <a:latin typeface="Times" pitchFamily="18" charset="0"/>
                <a:cs typeface="Times" pitchFamily="18" charset="0"/>
              </a:rPr>
              <a:t>IEEE 802.11a </a:t>
            </a:r>
            <a:r>
              <a:rPr lang="en-US" altLang="ko-KR" sz="2000" dirty="0">
                <a:latin typeface="Times" pitchFamily="18" charset="0"/>
                <a:cs typeface="Times" pitchFamily="18" charset="0"/>
              </a:rPr>
              <a:t>radios with data rate of 18 </a:t>
            </a:r>
            <a:r>
              <a:rPr lang="en-US" altLang="ko-KR" sz="2000" dirty="0" smtClean="0">
                <a:latin typeface="Times" pitchFamily="18" charset="0"/>
                <a:cs typeface="Times" pitchFamily="18" charset="0"/>
              </a:rPr>
              <a:t>Mbps</a:t>
            </a:r>
          </a:p>
          <a:p>
            <a:pPr lvl="2"/>
            <a:r>
              <a:rPr lang="en-US" altLang="ko-KR" sz="2000" dirty="0" err="1">
                <a:latin typeface="Times" pitchFamily="18" charset="0"/>
                <a:cs typeface="Times" pitchFamily="18" charset="0"/>
              </a:rPr>
              <a:t>FFdshow</a:t>
            </a:r>
            <a:r>
              <a:rPr lang="en-US" altLang="ko-KR" sz="2000" dirty="0">
                <a:latin typeface="Times" pitchFamily="18" charset="0"/>
                <a:cs typeface="Times" pitchFamily="18" charset="0"/>
              </a:rPr>
              <a:t> encoder is used as a </a:t>
            </a:r>
            <a:r>
              <a:rPr lang="en-US" altLang="ko-KR" sz="2000" dirty="0" smtClean="0">
                <a:latin typeface="Times" pitchFamily="18" charset="0"/>
                <a:cs typeface="Times" pitchFamily="18" charset="0"/>
              </a:rPr>
              <a:t>VC-1 encoder </a:t>
            </a:r>
            <a:r>
              <a:rPr lang="en-US" altLang="ko-KR" sz="2000" dirty="0">
                <a:latin typeface="Times" pitchFamily="18" charset="0"/>
                <a:cs typeface="Times" pitchFamily="18" charset="0"/>
              </a:rPr>
              <a:t>to process 300 frames of CIF Foreman clip</a:t>
            </a:r>
          </a:p>
          <a:p>
            <a:pPr lvl="2"/>
            <a:endParaRPr lang="en-US" altLang="ko-KR" sz="800" dirty="0" smtClean="0">
              <a:solidFill>
                <a:schemeClr val="tx1"/>
              </a:solidFill>
              <a:latin typeface="Times" pitchFamily="18" charset="0"/>
              <a:cs typeface="Times" pitchFamily="18" charset="0"/>
            </a:endParaRPr>
          </a:p>
        </p:txBody>
      </p:sp>
      <p:sp>
        <p:nvSpPr>
          <p:cNvPr id="3" name="슬라이드 번호 개체 틀 2"/>
          <p:cNvSpPr>
            <a:spLocks noGrp="1"/>
          </p:cNvSpPr>
          <p:nvPr>
            <p:ph type="sldNum" sz="quarter" idx="4294967295"/>
          </p:nvPr>
        </p:nvSpPr>
        <p:spPr>
          <a:xfrm>
            <a:off x="0" y="6356350"/>
            <a:ext cx="1981200" cy="365125"/>
          </a:xfrm>
          <a:prstGeom prst="rect">
            <a:avLst/>
          </a:prstGeom>
        </p:spPr>
        <p:txBody>
          <a:bodyPr/>
          <a:lstStyle/>
          <a:p>
            <a:fld id="{7794D777-B7CF-4AD5-AD6D-1E5629EA12C7}" type="slidenum">
              <a:rPr lang="ko-KR" altLang="en-US" smtClean="0"/>
              <a:pPr/>
              <a:t>29</a:t>
            </a:fld>
            <a:endParaRPr lang="ko-KR" altLang="en-US"/>
          </a:p>
        </p:txBody>
      </p:sp>
      <p:sp>
        <p:nvSpPr>
          <p:cNvPr id="7" name="TextBox 6"/>
          <p:cNvSpPr txBox="1"/>
          <p:nvPr/>
        </p:nvSpPr>
        <p:spPr>
          <a:xfrm>
            <a:off x="7915275" y="0"/>
            <a:ext cx="1228725" cy="900246"/>
          </a:xfrm>
          <a:prstGeom prst="rect">
            <a:avLst/>
          </a:prstGeom>
          <a:noFill/>
          <a:ln>
            <a:solidFill>
              <a:schemeClr val="tx1">
                <a:lumMod val="50000"/>
                <a:lumOff val="50000"/>
              </a:schemeClr>
            </a:solidFill>
          </a:ln>
        </p:spPr>
        <p:txBody>
          <a:bodyPr wrap="square" rtlCol="0">
            <a:spAutoFit/>
          </a:bodyPr>
          <a:lstStyle/>
          <a:p>
            <a:pPr algn="ctr"/>
            <a:r>
              <a:rPr lang="en-US" altLang="ko-KR" sz="1050" dirty="0">
                <a:solidFill>
                  <a:schemeClr val="bg1"/>
                </a:solidFill>
                <a:latin typeface="Times" pitchFamily="18" charset="0"/>
                <a:cs typeface="Times" pitchFamily="18" charset="0"/>
              </a:rPr>
              <a:t>Introduction</a:t>
            </a:r>
          </a:p>
          <a:p>
            <a:pPr algn="ctr"/>
            <a:r>
              <a:rPr lang="en-US" altLang="ko-KR" sz="1050" dirty="0">
                <a:solidFill>
                  <a:schemeClr val="bg1"/>
                </a:solidFill>
                <a:latin typeface="Times" pitchFamily="18" charset="0"/>
                <a:cs typeface="Times" pitchFamily="18" charset="0"/>
              </a:rPr>
              <a:t>Related work</a:t>
            </a:r>
          </a:p>
          <a:p>
            <a:pPr algn="ctr"/>
            <a:r>
              <a:rPr lang="en-US" altLang="ko-KR" sz="1050" dirty="0">
                <a:solidFill>
                  <a:schemeClr val="bg1"/>
                </a:solidFill>
                <a:latin typeface="Times" pitchFamily="18" charset="0"/>
                <a:cs typeface="Times" pitchFamily="18" charset="0"/>
              </a:rPr>
              <a:t>OEFMON</a:t>
            </a:r>
          </a:p>
          <a:p>
            <a:pPr algn="ctr"/>
            <a:r>
              <a:rPr lang="en-US" altLang="ko-KR" sz="1100" b="1" dirty="0">
                <a:solidFill>
                  <a:schemeClr val="bg1"/>
                </a:solidFill>
                <a:latin typeface="Times" pitchFamily="18" charset="0"/>
                <a:cs typeface="Times" pitchFamily="18" charset="0"/>
              </a:rPr>
              <a:t>Case studies</a:t>
            </a:r>
          </a:p>
          <a:p>
            <a:pPr algn="ctr"/>
            <a:r>
              <a:rPr lang="en-US" altLang="ko-KR" sz="1050" dirty="0">
                <a:solidFill>
                  <a:schemeClr val="bg1"/>
                </a:solidFill>
                <a:latin typeface="Times" pitchFamily="18" charset="0"/>
                <a:cs typeface="Times" pitchFamily="18" charset="0"/>
              </a:rPr>
              <a:t>Conclusions</a:t>
            </a:r>
            <a:endParaRPr lang="ko-KR" altLang="en-US" sz="1050" dirty="0">
              <a:solidFill>
                <a:schemeClr val="bg1"/>
              </a:solidFill>
            </a:endParaRPr>
          </a:p>
        </p:txBody>
      </p:sp>
      <p:pic>
        <p:nvPicPr>
          <p:cNvPr id="512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87624" y="2636912"/>
            <a:ext cx="6120680" cy="8567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2"/>
          <p:cNvPicPr>
            <a:picLocks noChangeAspect="1" noChangeArrowheads="1"/>
          </p:cNvPicPr>
          <p:nvPr/>
        </p:nvPicPr>
        <p:blipFill>
          <a:blip r:embed="rId3" cstate="print"/>
          <a:srcRect/>
          <a:stretch>
            <a:fillRect/>
          </a:stretch>
        </p:blipFill>
        <p:spPr bwMode="auto">
          <a:xfrm>
            <a:off x="6686550" y="6400800"/>
            <a:ext cx="2457450" cy="457200"/>
          </a:xfrm>
          <a:prstGeom prst="rect">
            <a:avLst/>
          </a:prstGeom>
          <a:noFill/>
          <a:ln w="9525">
            <a:noFill/>
            <a:miter lim="800000"/>
            <a:headEnd/>
            <a:tailEnd/>
          </a:ln>
        </p:spPr>
      </p:pic>
    </p:spTree>
    <p:extLst>
      <p:ext uri="{BB962C8B-B14F-4D97-AF65-F5344CB8AC3E}">
        <p14:creationId xmlns:p14="http://schemas.microsoft.com/office/powerpoint/2010/main" val="1285460499"/>
      </p:ext>
    </p:extLst>
  </p:cSld>
  <p:clrMapOvr>
    <a:masterClrMapping/>
  </p:clrMapOvr>
  <p:transition spd="med">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323528" y="260648"/>
            <a:ext cx="5540375" cy="600075"/>
          </a:xfrm>
        </p:spPr>
        <p:txBody>
          <a:bodyPr>
            <a:normAutofit/>
          </a:bodyPr>
          <a:lstStyle/>
          <a:p>
            <a:r>
              <a:rPr lang="en-US" altLang="ko-KR" sz="3500" b="1" dirty="0" smtClean="0">
                <a:solidFill>
                  <a:schemeClr val="bg1"/>
                </a:solidFill>
                <a:latin typeface="Times New Roman" pitchFamily="18" charset="0"/>
                <a:cs typeface="Times New Roman" pitchFamily="18" charset="0"/>
              </a:rPr>
              <a:t>Introduction (1/3)</a:t>
            </a:r>
            <a:endParaRPr lang="ko-KR" altLang="en-US" sz="3500" b="1" dirty="0">
              <a:solidFill>
                <a:schemeClr val="bg1"/>
              </a:solidFill>
              <a:latin typeface="Times New Roman" pitchFamily="18" charset="0"/>
              <a:cs typeface="Times New Roman" pitchFamily="18" charset="0"/>
            </a:endParaRPr>
          </a:p>
        </p:txBody>
      </p:sp>
      <p:sp>
        <p:nvSpPr>
          <p:cNvPr id="4" name="내용 개체 틀 3"/>
          <p:cNvSpPr>
            <a:spLocks noGrp="1"/>
          </p:cNvSpPr>
          <p:nvPr>
            <p:ph idx="1"/>
          </p:nvPr>
        </p:nvSpPr>
        <p:spPr>
          <a:xfrm>
            <a:off x="457200" y="1219200"/>
            <a:ext cx="8435280" cy="4730080"/>
          </a:xfrm>
        </p:spPr>
        <p:txBody>
          <a:bodyPr>
            <a:noAutofit/>
          </a:bodyPr>
          <a:lstStyle/>
          <a:p>
            <a:r>
              <a:rPr lang="en-US" altLang="ko-KR" sz="2500" b="0" dirty="0" smtClean="0">
                <a:latin typeface="Times New Roman" pitchFamily="18" charset="0"/>
                <a:cs typeface="Times New Roman" pitchFamily="18" charset="0"/>
              </a:rPr>
              <a:t>Multimedia devices have become widespread</a:t>
            </a:r>
          </a:p>
          <a:p>
            <a:pPr lvl="1">
              <a:buFont typeface="Arial" pitchFamily="34" charset="0"/>
              <a:buChar char="•"/>
            </a:pPr>
            <a:r>
              <a:rPr lang="en-US" altLang="ko-KR" sz="2000" dirty="0" smtClean="0">
                <a:latin typeface="Times New Roman" pitchFamily="18" charset="0"/>
                <a:cs typeface="Times New Roman" pitchFamily="18" charset="0"/>
              </a:rPr>
              <a:t>Smartphones, Portable media player and Tablet computers </a:t>
            </a:r>
            <a:endParaRPr lang="en-US" altLang="ko-KR" sz="2000" b="0" dirty="0" smtClean="0">
              <a:latin typeface="Times New Roman" pitchFamily="18" charset="0"/>
              <a:cs typeface="Times New Roman" pitchFamily="18" charset="0"/>
            </a:endParaRPr>
          </a:p>
          <a:p>
            <a:r>
              <a:rPr lang="en-US" altLang="ko-KR" sz="2500" b="0" dirty="0" smtClean="0">
                <a:latin typeface="Times New Roman" pitchFamily="18" charset="0"/>
                <a:cs typeface="Times New Roman" pitchFamily="18" charset="0"/>
              </a:rPr>
              <a:t>The demand for </a:t>
            </a:r>
            <a:r>
              <a:rPr lang="en-US" altLang="ko-KR" sz="2500" b="0" dirty="0">
                <a:latin typeface="Times New Roman" pitchFamily="18" charset="0"/>
                <a:cs typeface="Times New Roman" pitchFamily="18" charset="0"/>
              </a:rPr>
              <a:t>multimedia services has </a:t>
            </a:r>
            <a:r>
              <a:rPr lang="en-US" altLang="ko-KR" sz="2500" b="0" dirty="0" smtClean="0">
                <a:latin typeface="Times New Roman" pitchFamily="18" charset="0"/>
                <a:cs typeface="Times New Roman" pitchFamily="18" charset="0"/>
              </a:rPr>
              <a:t>increased</a:t>
            </a:r>
          </a:p>
          <a:p>
            <a:pPr lvl="1">
              <a:buFont typeface="Arial" pitchFamily="34" charset="0"/>
              <a:buChar char="•"/>
            </a:pPr>
            <a:r>
              <a:rPr lang="en-US" altLang="ko-KR" sz="2000" dirty="0" smtClean="0">
                <a:latin typeface="Times New Roman" pitchFamily="18" charset="0"/>
                <a:cs typeface="Times New Roman" pitchFamily="18" charset="0"/>
              </a:rPr>
              <a:t>Video traffic will account </a:t>
            </a:r>
            <a:r>
              <a:rPr lang="en-US" altLang="ko-KR" sz="2000" dirty="0">
                <a:latin typeface="Times New Roman" pitchFamily="18" charset="0"/>
                <a:cs typeface="Times New Roman" pitchFamily="18" charset="0"/>
              </a:rPr>
              <a:t>for </a:t>
            </a:r>
            <a:r>
              <a:rPr lang="en-US" altLang="ko-KR" sz="2000" dirty="0">
                <a:solidFill>
                  <a:srgbClr val="FF0000"/>
                </a:solidFill>
                <a:latin typeface="Times New Roman" pitchFamily="18" charset="0"/>
                <a:cs typeface="Times New Roman" pitchFamily="18" charset="0"/>
              </a:rPr>
              <a:t>66 </a:t>
            </a:r>
            <a:r>
              <a:rPr lang="en-US" altLang="ko-KR" sz="2000" dirty="0" smtClean="0">
                <a:solidFill>
                  <a:srgbClr val="FF0000"/>
                </a:solidFill>
                <a:latin typeface="Times New Roman" pitchFamily="18" charset="0"/>
                <a:cs typeface="Times New Roman" pitchFamily="18" charset="0"/>
              </a:rPr>
              <a:t>percent </a:t>
            </a:r>
            <a:r>
              <a:rPr lang="en-US" altLang="ko-KR" sz="2000" dirty="0">
                <a:solidFill>
                  <a:srgbClr val="FF0000"/>
                </a:solidFill>
                <a:latin typeface="Times New Roman" pitchFamily="18" charset="0"/>
                <a:cs typeface="Times New Roman" pitchFamily="18" charset="0"/>
              </a:rPr>
              <a:t>of </a:t>
            </a:r>
            <a:r>
              <a:rPr lang="en-US" altLang="ko-KR" sz="2000" dirty="0" smtClean="0">
                <a:solidFill>
                  <a:srgbClr val="FF0000"/>
                </a:solidFill>
                <a:latin typeface="Times New Roman" pitchFamily="18" charset="0"/>
                <a:cs typeface="Times New Roman" pitchFamily="18" charset="0"/>
              </a:rPr>
              <a:t>global mobile data traffic </a:t>
            </a:r>
            <a:r>
              <a:rPr lang="en-US" altLang="ko-KR" sz="2000" dirty="0">
                <a:latin typeface="Times New Roman" pitchFamily="18" charset="0"/>
                <a:cs typeface="Times New Roman" pitchFamily="18" charset="0"/>
              </a:rPr>
              <a:t>by </a:t>
            </a:r>
            <a:r>
              <a:rPr lang="en-US" altLang="ko-KR" sz="2000" dirty="0" smtClean="0">
                <a:latin typeface="Times New Roman" pitchFamily="18" charset="0"/>
                <a:cs typeface="Times New Roman" pitchFamily="18" charset="0"/>
              </a:rPr>
              <a:t>2014*</a:t>
            </a:r>
            <a:endParaRPr lang="en-US" altLang="ko-KR" sz="2000" dirty="0">
              <a:latin typeface="Times New Roman" pitchFamily="18" charset="0"/>
              <a:cs typeface="Times New Roman" pitchFamily="18" charset="0"/>
            </a:endParaRPr>
          </a:p>
          <a:p>
            <a:pPr lvl="1"/>
            <a:endParaRPr lang="en-US" altLang="ko-KR" sz="2000" dirty="0" smtClean="0">
              <a:latin typeface="Times New Roman" pitchFamily="18" charset="0"/>
              <a:cs typeface="Times New Roman" pitchFamily="18" charset="0"/>
            </a:endParaRPr>
          </a:p>
        </p:txBody>
      </p:sp>
      <p:sp>
        <p:nvSpPr>
          <p:cNvPr id="3" name="슬라이드 번호 개체 틀 2"/>
          <p:cNvSpPr>
            <a:spLocks noGrp="1"/>
          </p:cNvSpPr>
          <p:nvPr>
            <p:ph type="sldNum" sz="quarter" idx="4294967295"/>
          </p:nvPr>
        </p:nvSpPr>
        <p:spPr>
          <a:xfrm>
            <a:off x="0" y="6356350"/>
            <a:ext cx="1981200" cy="365125"/>
          </a:xfrm>
          <a:prstGeom prst="rect">
            <a:avLst/>
          </a:prstGeom>
        </p:spPr>
        <p:txBody>
          <a:bodyPr/>
          <a:lstStyle/>
          <a:p>
            <a:fld id="{7794D777-B7CF-4AD5-AD6D-1E5629EA12C7}" type="slidenum">
              <a:rPr lang="ko-KR" altLang="en-US" smtClean="0">
                <a:latin typeface="Times New Roman" pitchFamily="18" charset="0"/>
                <a:cs typeface="Times New Roman" pitchFamily="18" charset="0"/>
              </a:rPr>
              <a:pPr/>
              <a:t>3</a:t>
            </a:fld>
            <a:endParaRPr lang="ko-KR" altLang="en-US">
              <a:latin typeface="Times New Roman" pitchFamily="18" charset="0"/>
              <a:cs typeface="Times New Roman" pitchFamily="18" charset="0"/>
            </a:endParaRPr>
          </a:p>
        </p:txBody>
      </p:sp>
      <p:pic>
        <p:nvPicPr>
          <p:cNvPr id="5" name="Picture 2"/>
          <p:cNvPicPr>
            <a:picLocks noChangeAspect="1" noChangeArrowheads="1"/>
          </p:cNvPicPr>
          <p:nvPr/>
        </p:nvPicPr>
        <p:blipFill>
          <a:blip r:embed="rId3" cstate="print"/>
          <a:srcRect/>
          <a:stretch>
            <a:fillRect/>
          </a:stretch>
        </p:blipFill>
        <p:spPr bwMode="auto">
          <a:xfrm>
            <a:off x="6686550" y="6400800"/>
            <a:ext cx="2457450" cy="457200"/>
          </a:xfrm>
          <a:prstGeom prst="rect">
            <a:avLst/>
          </a:prstGeom>
          <a:noFill/>
          <a:ln w="9525">
            <a:noFill/>
            <a:miter lim="800000"/>
            <a:headEnd/>
            <a:tailEnd/>
          </a:ln>
        </p:spPr>
      </p:pic>
      <p:sp>
        <p:nvSpPr>
          <p:cNvPr id="6" name="TextBox 5"/>
          <p:cNvSpPr txBox="1"/>
          <p:nvPr/>
        </p:nvSpPr>
        <p:spPr>
          <a:xfrm>
            <a:off x="7915275" y="0"/>
            <a:ext cx="1228725" cy="938719"/>
          </a:xfrm>
          <a:prstGeom prst="rect">
            <a:avLst/>
          </a:prstGeom>
          <a:noFill/>
          <a:ln>
            <a:solidFill>
              <a:schemeClr val="tx1">
                <a:lumMod val="50000"/>
                <a:lumOff val="50000"/>
              </a:schemeClr>
            </a:solidFill>
          </a:ln>
        </p:spPr>
        <p:txBody>
          <a:bodyPr wrap="square" rtlCol="0">
            <a:spAutoFit/>
          </a:bodyPr>
          <a:lstStyle/>
          <a:p>
            <a:pPr algn="ctr"/>
            <a:r>
              <a:rPr lang="en-US" altLang="ko-KR" sz="1100" b="1" dirty="0">
                <a:solidFill>
                  <a:schemeClr val="bg1"/>
                </a:solidFill>
                <a:latin typeface="Times" pitchFamily="18" charset="0"/>
                <a:cs typeface="Times" pitchFamily="18" charset="0"/>
              </a:rPr>
              <a:t>Introduction</a:t>
            </a:r>
          </a:p>
          <a:p>
            <a:pPr algn="ctr"/>
            <a:r>
              <a:rPr lang="en-US" altLang="ko-KR" sz="1100" dirty="0">
                <a:solidFill>
                  <a:schemeClr val="bg1"/>
                </a:solidFill>
                <a:latin typeface="Times" pitchFamily="18" charset="0"/>
                <a:cs typeface="Times" pitchFamily="18" charset="0"/>
              </a:rPr>
              <a:t>Related work</a:t>
            </a:r>
          </a:p>
          <a:p>
            <a:pPr algn="ctr"/>
            <a:r>
              <a:rPr lang="en-US" altLang="ko-KR" sz="1100" dirty="0">
                <a:solidFill>
                  <a:schemeClr val="bg1"/>
                </a:solidFill>
                <a:latin typeface="Times" pitchFamily="18" charset="0"/>
                <a:cs typeface="Times" pitchFamily="18" charset="0"/>
              </a:rPr>
              <a:t>OEFMON</a:t>
            </a:r>
          </a:p>
          <a:p>
            <a:pPr algn="ctr"/>
            <a:r>
              <a:rPr lang="en-US" altLang="ko-KR" sz="1100" dirty="0">
                <a:solidFill>
                  <a:schemeClr val="bg1"/>
                </a:solidFill>
                <a:latin typeface="Times" pitchFamily="18" charset="0"/>
                <a:cs typeface="Times" pitchFamily="18" charset="0"/>
              </a:rPr>
              <a:t>Case studies</a:t>
            </a:r>
          </a:p>
          <a:p>
            <a:pPr algn="ctr"/>
            <a:r>
              <a:rPr lang="en-US" altLang="ko-KR" sz="1100" dirty="0">
                <a:solidFill>
                  <a:schemeClr val="bg1"/>
                </a:solidFill>
                <a:latin typeface="Times" pitchFamily="18" charset="0"/>
                <a:cs typeface="Times" pitchFamily="18" charset="0"/>
              </a:rPr>
              <a:t>Conclusions</a:t>
            </a:r>
            <a:endParaRPr lang="ko-KR" altLang="en-US" sz="1100" dirty="0">
              <a:solidFill>
                <a:schemeClr val="bg1"/>
              </a:solidFill>
            </a:endParaRPr>
          </a:p>
        </p:txBody>
      </p:sp>
      <p:pic>
        <p:nvPicPr>
          <p:cNvPr id="7170"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63688" y="3212976"/>
            <a:ext cx="5143500" cy="3114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26753062"/>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1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467544" y="-9872"/>
            <a:ext cx="7139136" cy="910118"/>
          </a:xfrm>
        </p:spPr>
        <p:txBody>
          <a:bodyPr>
            <a:normAutofit/>
          </a:bodyPr>
          <a:lstStyle/>
          <a:p>
            <a:r>
              <a:rPr lang="en-US" altLang="ko-KR" b="0" dirty="0">
                <a:solidFill>
                  <a:schemeClr val="bg1"/>
                </a:solidFill>
                <a:latin typeface="Times" pitchFamily="18" charset="0"/>
                <a:cs typeface="Times" pitchFamily="18" charset="0"/>
              </a:rPr>
              <a:t>Case studies - VC-1 video transmission over IEEE 802.11 based networks</a:t>
            </a:r>
            <a:endParaRPr lang="ko-KR" altLang="en-US" dirty="0"/>
          </a:p>
        </p:txBody>
      </p:sp>
      <p:sp>
        <p:nvSpPr>
          <p:cNvPr id="4" name="내용 개체 틀 3"/>
          <p:cNvSpPr>
            <a:spLocks noGrp="1"/>
          </p:cNvSpPr>
          <p:nvPr>
            <p:ph idx="1"/>
          </p:nvPr>
        </p:nvSpPr>
        <p:spPr>
          <a:xfrm>
            <a:off x="314325" y="1196752"/>
            <a:ext cx="8524875" cy="4808761"/>
          </a:xfrm>
        </p:spPr>
        <p:txBody>
          <a:bodyPr/>
          <a:lstStyle/>
          <a:p>
            <a:r>
              <a:rPr lang="en-US" altLang="ko-KR" sz="2500" b="0" dirty="0" smtClean="0">
                <a:latin typeface="Times" pitchFamily="18" charset="0"/>
                <a:cs typeface="Times" pitchFamily="18" charset="0"/>
              </a:rPr>
              <a:t>Results analysis</a:t>
            </a:r>
          </a:p>
        </p:txBody>
      </p:sp>
      <p:sp>
        <p:nvSpPr>
          <p:cNvPr id="3" name="슬라이드 번호 개체 틀 2"/>
          <p:cNvSpPr>
            <a:spLocks noGrp="1"/>
          </p:cNvSpPr>
          <p:nvPr>
            <p:ph type="sldNum" sz="quarter" idx="4294967295"/>
          </p:nvPr>
        </p:nvSpPr>
        <p:spPr>
          <a:xfrm>
            <a:off x="0" y="6356350"/>
            <a:ext cx="1981200" cy="365125"/>
          </a:xfrm>
          <a:prstGeom prst="rect">
            <a:avLst/>
          </a:prstGeom>
        </p:spPr>
        <p:txBody>
          <a:bodyPr/>
          <a:lstStyle/>
          <a:p>
            <a:fld id="{7794D777-B7CF-4AD5-AD6D-1E5629EA12C7}" type="slidenum">
              <a:rPr lang="ko-KR" altLang="en-US" smtClean="0"/>
              <a:pPr/>
              <a:t>30</a:t>
            </a:fld>
            <a:endParaRPr lang="ko-KR" altLang="en-US"/>
          </a:p>
        </p:txBody>
      </p:sp>
      <p:sp>
        <p:nvSpPr>
          <p:cNvPr id="7" name="TextBox 6"/>
          <p:cNvSpPr txBox="1"/>
          <p:nvPr/>
        </p:nvSpPr>
        <p:spPr>
          <a:xfrm>
            <a:off x="7915275" y="0"/>
            <a:ext cx="1228725" cy="900246"/>
          </a:xfrm>
          <a:prstGeom prst="rect">
            <a:avLst/>
          </a:prstGeom>
          <a:noFill/>
          <a:ln>
            <a:solidFill>
              <a:schemeClr val="tx1">
                <a:lumMod val="50000"/>
                <a:lumOff val="50000"/>
              </a:schemeClr>
            </a:solidFill>
          </a:ln>
        </p:spPr>
        <p:txBody>
          <a:bodyPr wrap="square" rtlCol="0">
            <a:spAutoFit/>
          </a:bodyPr>
          <a:lstStyle/>
          <a:p>
            <a:pPr algn="ctr"/>
            <a:r>
              <a:rPr lang="en-US" altLang="ko-KR" sz="1050" dirty="0">
                <a:solidFill>
                  <a:schemeClr val="bg1"/>
                </a:solidFill>
                <a:latin typeface="Times" pitchFamily="18" charset="0"/>
                <a:cs typeface="Times" pitchFamily="18" charset="0"/>
              </a:rPr>
              <a:t>Introduction</a:t>
            </a:r>
          </a:p>
          <a:p>
            <a:pPr algn="ctr"/>
            <a:r>
              <a:rPr lang="en-US" altLang="ko-KR" sz="1050" dirty="0">
                <a:solidFill>
                  <a:schemeClr val="bg1"/>
                </a:solidFill>
                <a:latin typeface="Times" pitchFamily="18" charset="0"/>
                <a:cs typeface="Times" pitchFamily="18" charset="0"/>
              </a:rPr>
              <a:t>Related work</a:t>
            </a:r>
          </a:p>
          <a:p>
            <a:pPr algn="ctr"/>
            <a:r>
              <a:rPr lang="en-US" altLang="ko-KR" sz="1050" dirty="0">
                <a:solidFill>
                  <a:schemeClr val="bg1"/>
                </a:solidFill>
                <a:latin typeface="Times" pitchFamily="18" charset="0"/>
                <a:cs typeface="Times" pitchFamily="18" charset="0"/>
              </a:rPr>
              <a:t>OEFMON</a:t>
            </a:r>
          </a:p>
          <a:p>
            <a:pPr algn="ctr"/>
            <a:r>
              <a:rPr lang="en-US" altLang="ko-KR" sz="1100" b="1" dirty="0">
                <a:solidFill>
                  <a:schemeClr val="bg1"/>
                </a:solidFill>
                <a:latin typeface="Times" pitchFamily="18" charset="0"/>
                <a:cs typeface="Times" pitchFamily="18" charset="0"/>
              </a:rPr>
              <a:t>Case studies</a:t>
            </a:r>
          </a:p>
          <a:p>
            <a:pPr algn="ctr"/>
            <a:r>
              <a:rPr lang="en-US" altLang="ko-KR" sz="1050" dirty="0">
                <a:solidFill>
                  <a:schemeClr val="bg1"/>
                </a:solidFill>
                <a:latin typeface="Times" pitchFamily="18" charset="0"/>
                <a:cs typeface="Times" pitchFamily="18" charset="0"/>
              </a:rPr>
              <a:t>Conclusions</a:t>
            </a:r>
            <a:endParaRPr lang="ko-KR" altLang="en-US" sz="1050" dirty="0">
              <a:solidFill>
                <a:schemeClr val="bg1"/>
              </a:solidFill>
            </a:endParaRPr>
          </a:p>
        </p:txBody>
      </p:sp>
      <p:pic>
        <p:nvPicPr>
          <p:cNvPr id="614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13605" y="1628800"/>
            <a:ext cx="6510723" cy="5073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2"/>
          <p:cNvPicPr>
            <a:picLocks noChangeAspect="1" noChangeArrowheads="1"/>
          </p:cNvPicPr>
          <p:nvPr/>
        </p:nvPicPr>
        <p:blipFill>
          <a:blip r:embed="rId3" cstate="print"/>
          <a:srcRect/>
          <a:stretch>
            <a:fillRect/>
          </a:stretch>
        </p:blipFill>
        <p:spPr bwMode="auto">
          <a:xfrm>
            <a:off x="6686550" y="6400800"/>
            <a:ext cx="2457450" cy="457200"/>
          </a:xfrm>
          <a:prstGeom prst="rect">
            <a:avLst/>
          </a:prstGeom>
          <a:noFill/>
          <a:ln w="9525">
            <a:noFill/>
            <a:miter lim="800000"/>
            <a:headEnd/>
            <a:tailEnd/>
          </a:ln>
        </p:spPr>
      </p:pic>
    </p:spTree>
    <p:extLst>
      <p:ext uri="{BB962C8B-B14F-4D97-AF65-F5344CB8AC3E}">
        <p14:creationId xmlns:p14="http://schemas.microsoft.com/office/powerpoint/2010/main" val="3676790704"/>
      </p:ext>
    </p:extLst>
  </p:cSld>
  <p:clrMapOvr>
    <a:masterClrMapping/>
  </p:clrMapOvr>
  <p:transition spd="med">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467544" y="-9872"/>
            <a:ext cx="7139136" cy="910118"/>
          </a:xfrm>
        </p:spPr>
        <p:txBody>
          <a:bodyPr>
            <a:normAutofit/>
          </a:bodyPr>
          <a:lstStyle/>
          <a:p>
            <a:r>
              <a:rPr lang="en-US" altLang="ko-KR" b="0" dirty="0">
                <a:solidFill>
                  <a:schemeClr val="bg1"/>
                </a:solidFill>
                <a:latin typeface="Times" pitchFamily="18" charset="0"/>
                <a:cs typeface="Times" pitchFamily="18" charset="0"/>
              </a:rPr>
              <a:t>Case studies - VC-1 video transmission over IEEE 802.11 based networks</a:t>
            </a:r>
            <a:endParaRPr lang="ko-KR" altLang="en-US" dirty="0"/>
          </a:p>
        </p:txBody>
      </p:sp>
      <p:sp>
        <p:nvSpPr>
          <p:cNvPr id="4" name="내용 개체 틀 3"/>
          <p:cNvSpPr>
            <a:spLocks noGrp="1"/>
          </p:cNvSpPr>
          <p:nvPr>
            <p:ph idx="1"/>
          </p:nvPr>
        </p:nvSpPr>
        <p:spPr>
          <a:xfrm>
            <a:off x="314325" y="1196752"/>
            <a:ext cx="8524875" cy="4808761"/>
          </a:xfrm>
        </p:spPr>
        <p:txBody>
          <a:bodyPr/>
          <a:lstStyle/>
          <a:p>
            <a:r>
              <a:rPr lang="en-US" altLang="ko-KR" sz="2500" b="0" dirty="0" smtClean="0">
                <a:latin typeface="Times" pitchFamily="18" charset="0"/>
                <a:cs typeface="Times" pitchFamily="18" charset="0"/>
              </a:rPr>
              <a:t>Results analysis</a:t>
            </a:r>
          </a:p>
        </p:txBody>
      </p:sp>
      <p:sp>
        <p:nvSpPr>
          <p:cNvPr id="3" name="슬라이드 번호 개체 틀 2"/>
          <p:cNvSpPr>
            <a:spLocks noGrp="1"/>
          </p:cNvSpPr>
          <p:nvPr>
            <p:ph type="sldNum" sz="quarter" idx="4294967295"/>
          </p:nvPr>
        </p:nvSpPr>
        <p:spPr>
          <a:xfrm>
            <a:off x="0" y="6356350"/>
            <a:ext cx="1981200" cy="365125"/>
          </a:xfrm>
          <a:prstGeom prst="rect">
            <a:avLst/>
          </a:prstGeom>
        </p:spPr>
        <p:txBody>
          <a:bodyPr/>
          <a:lstStyle/>
          <a:p>
            <a:fld id="{7794D777-B7CF-4AD5-AD6D-1E5629EA12C7}" type="slidenum">
              <a:rPr lang="ko-KR" altLang="en-US" smtClean="0"/>
              <a:pPr/>
              <a:t>31</a:t>
            </a:fld>
            <a:endParaRPr lang="ko-KR" altLang="en-US"/>
          </a:p>
        </p:txBody>
      </p:sp>
      <p:sp>
        <p:nvSpPr>
          <p:cNvPr id="7" name="TextBox 6"/>
          <p:cNvSpPr txBox="1"/>
          <p:nvPr/>
        </p:nvSpPr>
        <p:spPr>
          <a:xfrm>
            <a:off x="7915275" y="0"/>
            <a:ext cx="1228725" cy="900246"/>
          </a:xfrm>
          <a:prstGeom prst="rect">
            <a:avLst/>
          </a:prstGeom>
          <a:noFill/>
          <a:ln>
            <a:solidFill>
              <a:schemeClr val="tx1">
                <a:lumMod val="50000"/>
                <a:lumOff val="50000"/>
              </a:schemeClr>
            </a:solidFill>
          </a:ln>
        </p:spPr>
        <p:txBody>
          <a:bodyPr wrap="square" rtlCol="0">
            <a:spAutoFit/>
          </a:bodyPr>
          <a:lstStyle/>
          <a:p>
            <a:pPr algn="ctr"/>
            <a:r>
              <a:rPr lang="en-US" altLang="ko-KR" sz="1050" dirty="0">
                <a:solidFill>
                  <a:schemeClr val="bg1"/>
                </a:solidFill>
                <a:latin typeface="Times" pitchFamily="18" charset="0"/>
                <a:cs typeface="Times" pitchFamily="18" charset="0"/>
              </a:rPr>
              <a:t>Introduction</a:t>
            </a:r>
          </a:p>
          <a:p>
            <a:pPr algn="ctr"/>
            <a:r>
              <a:rPr lang="en-US" altLang="ko-KR" sz="1050" dirty="0">
                <a:solidFill>
                  <a:schemeClr val="bg1"/>
                </a:solidFill>
                <a:latin typeface="Times" pitchFamily="18" charset="0"/>
                <a:cs typeface="Times" pitchFamily="18" charset="0"/>
              </a:rPr>
              <a:t>Related work</a:t>
            </a:r>
          </a:p>
          <a:p>
            <a:pPr algn="ctr"/>
            <a:r>
              <a:rPr lang="en-US" altLang="ko-KR" sz="1050" dirty="0">
                <a:solidFill>
                  <a:schemeClr val="bg1"/>
                </a:solidFill>
                <a:latin typeface="Times" pitchFamily="18" charset="0"/>
                <a:cs typeface="Times" pitchFamily="18" charset="0"/>
              </a:rPr>
              <a:t>OEFMON</a:t>
            </a:r>
          </a:p>
          <a:p>
            <a:pPr algn="ctr"/>
            <a:r>
              <a:rPr lang="en-US" altLang="ko-KR" sz="1100" b="1" dirty="0">
                <a:solidFill>
                  <a:schemeClr val="bg1"/>
                </a:solidFill>
                <a:latin typeface="Times" pitchFamily="18" charset="0"/>
                <a:cs typeface="Times" pitchFamily="18" charset="0"/>
              </a:rPr>
              <a:t>Case </a:t>
            </a:r>
            <a:r>
              <a:rPr lang="en-US" altLang="ko-KR" sz="1100" b="1" dirty="0" smtClean="0">
                <a:solidFill>
                  <a:schemeClr val="bg1"/>
                </a:solidFill>
                <a:latin typeface="Times" pitchFamily="18" charset="0"/>
                <a:cs typeface="Times" pitchFamily="18" charset="0"/>
              </a:rPr>
              <a:t>studies</a:t>
            </a:r>
            <a:endParaRPr lang="en-US" altLang="ko-KR" sz="1100" b="1" dirty="0">
              <a:solidFill>
                <a:schemeClr val="bg1"/>
              </a:solidFill>
              <a:latin typeface="Times" pitchFamily="18" charset="0"/>
              <a:cs typeface="Times" pitchFamily="18" charset="0"/>
            </a:endParaRPr>
          </a:p>
          <a:p>
            <a:pPr algn="ctr"/>
            <a:r>
              <a:rPr lang="en-US" altLang="ko-KR" sz="1050" dirty="0">
                <a:solidFill>
                  <a:schemeClr val="bg1"/>
                </a:solidFill>
                <a:latin typeface="Times" pitchFamily="18" charset="0"/>
                <a:cs typeface="Times" pitchFamily="18" charset="0"/>
              </a:rPr>
              <a:t>Conclusions</a:t>
            </a:r>
            <a:endParaRPr lang="ko-KR" altLang="en-US" sz="1050" dirty="0">
              <a:solidFill>
                <a:schemeClr val="bg1"/>
              </a:solidFill>
            </a:endParaRPr>
          </a:p>
        </p:txBody>
      </p:sp>
      <p:pic>
        <p:nvPicPr>
          <p:cNvPr id="8" name="Picture 2"/>
          <p:cNvPicPr>
            <a:picLocks noChangeAspect="1" noChangeArrowheads="1"/>
          </p:cNvPicPr>
          <p:nvPr/>
        </p:nvPicPr>
        <p:blipFill>
          <a:blip r:embed="rId2" cstate="print"/>
          <a:srcRect/>
          <a:stretch>
            <a:fillRect/>
          </a:stretch>
        </p:blipFill>
        <p:spPr bwMode="auto">
          <a:xfrm>
            <a:off x="6686550" y="6400800"/>
            <a:ext cx="2457450" cy="457200"/>
          </a:xfrm>
          <a:prstGeom prst="rect">
            <a:avLst/>
          </a:prstGeom>
          <a:noFill/>
          <a:ln w="9525">
            <a:noFill/>
            <a:miter lim="800000"/>
            <a:headEnd/>
            <a:tailEnd/>
          </a:ln>
        </p:spPr>
      </p:pic>
      <p:pic>
        <p:nvPicPr>
          <p:cNvPr id="921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79712" y="1700808"/>
            <a:ext cx="4963294" cy="46347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49153801"/>
      </p:ext>
    </p:extLst>
  </p:cSld>
  <p:clrMapOvr>
    <a:masterClrMapping/>
  </p:clrMapOvr>
  <p:transition spd="med">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314325" y="308645"/>
            <a:ext cx="5540375" cy="600075"/>
          </a:xfrm>
        </p:spPr>
        <p:txBody>
          <a:bodyPr>
            <a:normAutofit/>
          </a:bodyPr>
          <a:lstStyle/>
          <a:p>
            <a:r>
              <a:rPr lang="en-US" altLang="ko-KR" sz="3500" b="1" dirty="0" smtClean="0">
                <a:solidFill>
                  <a:schemeClr val="bg1"/>
                </a:solidFill>
                <a:latin typeface="Times" pitchFamily="18" charset="0"/>
                <a:cs typeface="Times" pitchFamily="18" charset="0"/>
              </a:rPr>
              <a:t>Conclusions</a:t>
            </a:r>
            <a:endParaRPr lang="ko-KR" altLang="en-US" sz="3500" b="1" dirty="0">
              <a:solidFill>
                <a:schemeClr val="bg1"/>
              </a:solidFill>
              <a:latin typeface="Times" pitchFamily="18" charset="0"/>
              <a:cs typeface="Times" pitchFamily="18" charset="0"/>
            </a:endParaRPr>
          </a:p>
        </p:txBody>
      </p:sp>
      <p:sp>
        <p:nvSpPr>
          <p:cNvPr id="4" name="내용 개체 틀 3"/>
          <p:cNvSpPr>
            <a:spLocks noGrp="1"/>
          </p:cNvSpPr>
          <p:nvPr>
            <p:ph idx="1"/>
          </p:nvPr>
        </p:nvSpPr>
        <p:spPr>
          <a:xfrm>
            <a:off x="457200" y="1219200"/>
            <a:ext cx="8686800" cy="5424510"/>
          </a:xfrm>
        </p:spPr>
        <p:txBody>
          <a:bodyPr>
            <a:noAutofit/>
          </a:bodyPr>
          <a:lstStyle/>
          <a:p>
            <a:r>
              <a:rPr lang="en-US" altLang="ko-KR" sz="2500" b="0" dirty="0" smtClean="0">
                <a:latin typeface="Times" pitchFamily="18" charset="0"/>
                <a:cs typeface="Times" pitchFamily="18" charset="0"/>
              </a:rPr>
              <a:t>OEFMON is</a:t>
            </a:r>
          </a:p>
          <a:p>
            <a:pPr lvl="1">
              <a:buFont typeface="Arial" pitchFamily="34" charset="0"/>
              <a:buChar char="•"/>
            </a:pPr>
            <a:r>
              <a:rPr lang="en-US" altLang="ko-KR" sz="2000" dirty="0" smtClean="0">
                <a:latin typeface="Times" pitchFamily="18" charset="0"/>
                <a:cs typeface="Times" pitchFamily="18" charset="0"/>
              </a:rPr>
              <a:t>for researchers to evaluate their new mechanism for multimedia over networks</a:t>
            </a:r>
          </a:p>
          <a:p>
            <a:pPr lvl="1">
              <a:buFont typeface="Arial" pitchFamily="34" charset="0"/>
              <a:buChar char="•"/>
            </a:pPr>
            <a:r>
              <a:rPr lang="en-US" altLang="ko-KR" sz="2000" dirty="0">
                <a:latin typeface="Times" pitchFamily="18" charset="0"/>
                <a:cs typeface="Times" pitchFamily="18" charset="0"/>
              </a:rPr>
              <a:t>for assessing both measurable and perceptual </a:t>
            </a:r>
            <a:r>
              <a:rPr lang="en-US" altLang="ko-KR" sz="2000" dirty="0" smtClean="0">
                <a:latin typeface="Times" pitchFamily="18" charset="0"/>
                <a:cs typeface="Times" pitchFamily="18" charset="0"/>
              </a:rPr>
              <a:t>quality of multimedia </a:t>
            </a:r>
            <a:r>
              <a:rPr lang="en-US" altLang="ko-KR" sz="2000" dirty="0">
                <a:latin typeface="Times" pitchFamily="18" charset="0"/>
                <a:cs typeface="Times" pitchFamily="18" charset="0"/>
              </a:rPr>
              <a:t>transmission </a:t>
            </a:r>
            <a:r>
              <a:rPr lang="en-US" altLang="ko-KR" sz="2000" dirty="0" smtClean="0">
                <a:latin typeface="Times" pitchFamily="18" charset="0"/>
                <a:cs typeface="Times" pitchFamily="18" charset="0"/>
              </a:rPr>
              <a:t>resolving limitations that existing work have</a:t>
            </a:r>
          </a:p>
          <a:p>
            <a:r>
              <a:rPr lang="en-US" altLang="ko-KR" sz="2500" b="0" dirty="0" smtClean="0">
                <a:latin typeface="Times" pitchFamily="18" charset="0"/>
                <a:cs typeface="Times" pitchFamily="18" charset="0"/>
              </a:rPr>
              <a:t>OEFMON have advantages </a:t>
            </a:r>
          </a:p>
          <a:p>
            <a:pPr lvl="1">
              <a:buFont typeface="Arial" pitchFamily="34" charset="0"/>
              <a:buChar char="•"/>
            </a:pPr>
            <a:r>
              <a:rPr lang="en-AU" altLang="ko-KR" sz="2000" dirty="0">
                <a:latin typeface="Times" pitchFamily="18" charset="0"/>
                <a:cs typeface="Times" pitchFamily="18" charset="0"/>
              </a:rPr>
              <a:t>support of various codecs </a:t>
            </a:r>
          </a:p>
          <a:p>
            <a:pPr lvl="1">
              <a:buFont typeface="Arial" pitchFamily="34" charset="0"/>
              <a:buChar char="•"/>
            </a:pPr>
            <a:r>
              <a:rPr lang="en-AU" altLang="ko-KR" sz="2000" dirty="0">
                <a:latin typeface="Times" pitchFamily="18" charset="0"/>
                <a:cs typeface="Times" pitchFamily="18" charset="0"/>
              </a:rPr>
              <a:t>adaptation of network feedback to multimedia framework in real-time</a:t>
            </a:r>
          </a:p>
          <a:p>
            <a:pPr lvl="1">
              <a:buFont typeface="Arial" pitchFamily="34" charset="0"/>
              <a:buChar char="•"/>
            </a:pPr>
            <a:r>
              <a:rPr lang="en-AU" altLang="ko-KR" sz="2000" dirty="0">
                <a:latin typeface="Times" pitchFamily="18" charset="0"/>
                <a:cs typeface="Times" pitchFamily="18" charset="0"/>
              </a:rPr>
              <a:t>observation of transmitted video, network performance, and video quality metric</a:t>
            </a:r>
          </a:p>
          <a:p>
            <a:pPr lvl="1">
              <a:buFont typeface="Arial" pitchFamily="34" charset="0"/>
              <a:buChar char="•"/>
            </a:pPr>
            <a:r>
              <a:rPr lang="en-US" altLang="ko-KR" sz="2000" dirty="0">
                <a:latin typeface="Times" pitchFamily="18" charset="0"/>
                <a:cs typeface="Times" pitchFamily="18" charset="0"/>
              </a:rPr>
              <a:t>easy extensibility to add new features </a:t>
            </a:r>
            <a:r>
              <a:rPr lang="en-AU" altLang="ko-KR" sz="2000" dirty="0">
                <a:latin typeface="Times" pitchFamily="18" charset="0"/>
                <a:cs typeface="Times" pitchFamily="18" charset="0"/>
              </a:rPr>
              <a:t>due to its modularized structure</a:t>
            </a:r>
          </a:p>
          <a:p>
            <a:r>
              <a:rPr lang="en-US" altLang="ko-KR" sz="2500" b="0" dirty="0" smtClean="0">
                <a:latin typeface="Times" pitchFamily="18" charset="0"/>
                <a:cs typeface="Times" pitchFamily="18" charset="0"/>
              </a:rPr>
              <a:t>Future work</a:t>
            </a:r>
            <a:endParaRPr lang="en-US" altLang="ko-KR" sz="3300" b="0" dirty="0">
              <a:latin typeface="Times" pitchFamily="18" charset="0"/>
              <a:cs typeface="Times" pitchFamily="18" charset="0"/>
            </a:endParaRPr>
          </a:p>
          <a:p>
            <a:pPr lvl="1">
              <a:buFont typeface="Arial" pitchFamily="34" charset="0"/>
              <a:buChar char="•"/>
            </a:pPr>
            <a:r>
              <a:rPr lang="en-US" altLang="ko-KR" sz="2000" dirty="0" smtClean="0">
                <a:latin typeface="Times" pitchFamily="18" charset="0"/>
                <a:cs typeface="Times" pitchFamily="18" charset="0"/>
              </a:rPr>
              <a:t>OEFMON is planned </a:t>
            </a:r>
            <a:r>
              <a:rPr lang="en-US" altLang="ko-KR" sz="2000" dirty="0">
                <a:latin typeface="Times" pitchFamily="18" charset="0"/>
                <a:cs typeface="Times" pitchFamily="18" charset="0"/>
              </a:rPr>
              <a:t>to extend OEFMON to support </a:t>
            </a:r>
            <a:r>
              <a:rPr lang="en-US" altLang="ko-KR" sz="2000" dirty="0" err="1">
                <a:latin typeface="Times" pitchFamily="18" charset="0"/>
                <a:cs typeface="Times" pitchFamily="18" charset="0"/>
              </a:rPr>
              <a:t>Multiview</a:t>
            </a:r>
            <a:r>
              <a:rPr lang="en-US" altLang="ko-KR" sz="2000" dirty="0">
                <a:latin typeface="Times" pitchFamily="18" charset="0"/>
                <a:cs typeface="Times" pitchFamily="18" charset="0"/>
              </a:rPr>
              <a:t> Video Coding and Scalable Video Coding</a:t>
            </a:r>
            <a:endParaRPr lang="ko-KR" altLang="en-US" sz="2000" dirty="0">
              <a:latin typeface="Times" pitchFamily="18" charset="0"/>
              <a:cs typeface="Times" pitchFamily="18" charset="0"/>
            </a:endParaRPr>
          </a:p>
        </p:txBody>
      </p:sp>
      <p:sp>
        <p:nvSpPr>
          <p:cNvPr id="3" name="슬라이드 번호 개체 틀 2"/>
          <p:cNvSpPr>
            <a:spLocks noGrp="1"/>
          </p:cNvSpPr>
          <p:nvPr>
            <p:ph type="sldNum" sz="quarter" idx="4294967295"/>
          </p:nvPr>
        </p:nvSpPr>
        <p:spPr>
          <a:xfrm>
            <a:off x="0" y="6356350"/>
            <a:ext cx="1981200" cy="365125"/>
          </a:xfrm>
          <a:prstGeom prst="rect">
            <a:avLst/>
          </a:prstGeom>
        </p:spPr>
        <p:txBody>
          <a:bodyPr/>
          <a:lstStyle/>
          <a:p>
            <a:fld id="{7794D777-B7CF-4AD5-AD6D-1E5629EA12C7}" type="slidenum">
              <a:rPr lang="ko-KR" altLang="en-US" smtClean="0"/>
              <a:pPr/>
              <a:t>32</a:t>
            </a:fld>
            <a:endParaRPr lang="ko-KR" altLang="en-US" sz="2000" dirty="0">
              <a:latin typeface="Times" pitchFamily="18" charset="0"/>
              <a:cs typeface="Times" pitchFamily="18" charset="0"/>
            </a:endParaRPr>
          </a:p>
        </p:txBody>
      </p:sp>
      <p:pic>
        <p:nvPicPr>
          <p:cNvPr id="5" name="Picture 2"/>
          <p:cNvPicPr>
            <a:picLocks noChangeAspect="1" noChangeArrowheads="1"/>
          </p:cNvPicPr>
          <p:nvPr/>
        </p:nvPicPr>
        <p:blipFill>
          <a:blip r:embed="rId3" cstate="print"/>
          <a:srcRect/>
          <a:stretch>
            <a:fillRect/>
          </a:stretch>
        </p:blipFill>
        <p:spPr bwMode="auto">
          <a:xfrm>
            <a:off x="6686550" y="6400800"/>
            <a:ext cx="2457450" cy="457200"/>
          </a:xfrm>
          <a:prstGeom prst="rect">
            <a:avLst/>
          </a:prstGeom>
          <a:noFill/>
          <a:ln w="9525">
            <a:noFill/>
            <a:miter lim="800000"/>
            <a:headEnd/>
            <a:tailEnd/>
          </a:ln>
        </p:spPr>
      </p:pic>
      <p:sp>
        <p:nvSpPr>
          <p:cNvPr id="7" name="TextBox 6"/>
          <p:cNvSpPr txBox="1"/>
          <p:nvPr/>
        </p:nvSpPr>
        <p:spPr>
          <a:xfrm>
            <a:off x="7915275" y="0"/>
            <a:ext cx="1228725" cy="900246"/>
          </a:xfrm>
          <a:prstGeom prst="rect">
            <a:avLst/>
          </a:prstGeom>
          <a:noFill/>
          <a:ln>
            <a:solidFill>
              <a:schemeClr val="tx1">
                <a:lumMod val="50000"/>
                <a:lumOff val="50000"/>
              </a:schemeClr>
            </a:solidFill>
          </a:ln>
        </p:spPr>
        <p:txBody>
          <a:bodyPr wrap="square" rtlCol="0">
            <a:spAutoFit/>
          </a:bodyPr>
          <a:lstStyle/>
          <a:p>
            <a:pPr algn="ctr"/>
            <a:r>
              <a:rPr lang="en-US" altLang="ko-KR" sz="1050" dirty="0">
                <a:solidFill>
                  <a:schemeClr val="bg1"/>
                </a:solidFill>
                <a:latin typeface="Times" pitchFamily="18" charset="0"/>
                <a:cs typeface="Times" pitchFamily="18" charset="0"/>
              </a:rPr>
              <a:t>Introduction</a:t>
            </a:r>
          </a:p>
          <a:p>
            <a:pPr algn="ctr"/>
            <a:r>
              <a:rPr lang="en-US" altLang="ko-KR" sz="1050" dirty="0" smtClean="0">
                <a:solidFill>
                  <a:schemeClr val="bg1"/>
                </a:solidFill>
                <a:latin typeface="Times" pitchFamily="18" charset="0"/>
                <a:cs typeface="Times" pitchFamily="18" charset="0"/>
              </a:rPr>
              <a:t>Related </a:t>
            </a:r>
            <a:r>
              <a:rPr lang="en-US" altLang="ko-KR" sz="1050" dirty="0">
                <a:solidFill>
                  <a:schemeClr val="bg1"/>
                </a:solidFill>
                <a:latin typeface="Times" pitchFamily="18" charset="0"/>
                <a:cs typeface="Times" pitchFamily="18" charset="0"/>
              </a:rPr>
              <a:t>work</a:t>
            </a:r>
          </a:p>
          <a:p>
            <a:pPr algn="ctr"/>
            <a:r>
              <a:rPr lang="en-US" altLang="ko-KR" sz="1050" dirty="0">
                <a:solidFill>
                  <a:schemeClr val="bg1"/>
                </a:solidFill>
                <a:latin typeface="Times" pitchFamily="18" charset="0"/>
                <a:cs typeface="Times" pitchFamily="18" charset="0"/>
              </a:rPr>
              <a:t>OEFMON</a:t>
            </a:r>
          </a:p>
          <a:p>
            <a:pPr algn="ctr"/>
            <a:r>
              <a:rPr lang="en-US" altLang="ko-KR" sz="1050" dirty="0">
                <a:solidFill>
                  <a:schemeClr val="bg1"/>
                </a:solidFill>
                <a:latin typeface="Times" pitchFamily="18" charset="0"/>
                <a:cs typeface="Times" pitchFamily="18" charset="0"/>
              </a:rPr>
              <a:t>Case </a:t>
            </a:r>
            <a:r>
              <a:rPr lang="en-US" altLang="ko-KR" sz="1050" dirty="0" smtClean="0">
                <a:solidFill>
                  <a:schemeClr val="bg1"/>
                </a:solidFill>
                <a:latin typeface="Times" pitchFamily="18" charset="0"/>
                <a:cs typeface="Times" pitchFamily="18" charset="0"/>
              </a:rPr>
              <a:t>studies</a:t>
            </a:r>
            <a:endParaRPr lang="en-US" altLang="ko-KR" sz="1050" dirty="0">
              <a:solidFill>
                <a:schemeClr val="bg1"/>
              </a:solidFill>
              <a:latin typeface="Times" pitchFamily="18" charset="0"/>
              <a:cs typeface="Times" pitchFamily="18" charset="0"/>
            </a:endParaRPr>
          </a:p>
          <a:p>
            <a:pPr algn="ctr"/>
            <a:r>
              <a:rPr lang="en-US" altLang="ko-KR" sz="1100" b="1" dirty="0">
                <a:solidFill>
                  <a:schemeClr val="bg1"/>
                </a:solidFill>
                <a:latin typeface="Times" pitchFamily="18" charset="0"/>
                <a:cs typeface="Times" pitchFamily="18" charset="0"/>
              </a:rPr>
              <a:t>Conclusions</a:t>
            </a:r>
            <a:endParaRPr lang="ko-KR" altLang="en-US" sz="1100" b="1" dirty="0">
              <a:solidFill>
                <a:schemeClr val="bg1"/>
              </a:solidFill>
            </a:endParaRPr>
          </a:p>
        </p:txBody>
      </p:sp>
    </p:spTree>
  </p:cSld>
  <p:clrMapOvr>
    <a:masterClrMapping/>
  </p:clrMapOvr>
  <p:transition spd="med">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314325" y="308645"/>
            <a:ext cx="5540375" cy="600075"/>
          </a:xfrm>
        </p:spPr>
        <p:txBody>
          <a:bodyPr>
            <a:normAutofit/>
          </a:bodyPr>
          <a:lstStyle/>
          <a:p>
            <a:r>
              <a:rPr lang="en-US" altLang="ko-KR" sz="3500" b="1" dirty="0" smtClean="0">
                <a:solidFill>
                  <a:schemeClr val="bg1"/>
                </a:solidFill>
                <a:latin typeface="Times" pitchFamily="18" charset="0"/>
                <a:cs typeface="Times" pitchFamily="18" charset="0"/>
              </a:rPr>
              <a:t>References</a:t>
            </a:r>
            <a:endParaRPr lang="ko-KR" altLang="en-US" sz="3500" b="1" dirty="0">
              <a:solidFill>
                <a:schemeClr val="bg1"/>
              </a:solidFill>
              <a:latin typeface="Times" pitchFamily="18" charset="0"/>
              <a:cs typeface="Times" pitchFamily="18" charset="0"/>
            </a:endParaRPr>
          </a:p>
        </p:txBody>
      </p:sp>
      <p:sp>
        <p:nvSpPr>
          <p:cNvPr id="4" name="내용 개체 틀 3"/>
          <p:cNvSpPr>
            <a:spLocks noGrp="1"/>
          </p:cNvSpPr>
          <p:nvPr>
            <p:ph idx="1"/>
          </p:nvPr>
        </p:nvSpPr>
        <p:spPr>
          <a:xfrm>
            <a:off x="457200" y="1219200"/>
            <a:ext cx="8507288" cy="5424510"/>
          </a:xfrm>
        </p:spPr>
        <p:txBody>
          <a:bodyPr>
            <a:noAutofit/>
          </a:bodyPr>
          <a:lstStyle/>
          <a:p>
            <a:pPr marL="0" indent="0">
              <a:lnSpc>
                <a:spcPts val="1300"/>
              </a:lnSpc>
              <a:buNone/>
            </a:pPr>
            <a:r>
              <a:rPr lang="en-US" altLang="ko-KR" sz="1400" dirty="0">
                <a:latin typeface="Times" pitchFamily="18" charset="0"/>
                <a:cs typeface="Times" pitchFamily="18" charset="0"/>
              </a:rPr>
              <a:t>[1]	Chen, M. and </a:t>
            </a:r>
            <a:r>
              <a:rPr lang="en-US" altLang="ko-KR" sz="1400" dirty="0" err="1">
                <a:latin typeface="Times" pitchFamily="18" charset="0"/>
                <a:cs typeface="Times" pitchFamily="18" charset="0"/>
              </a:rPr>
              <a:t>Zakhor</a:t>
            </a:r>
            <a:r>
              <a:rPr lang="en-US" altLang="ko-KR" sz="1400" dirty="0">
                <a:latin typeface="Times" pitchFamily="18" charset="0"/>
                <a:cs typeface="Times" pitchFamily="18" charset="0"/>
              </a:rPr>
              <a:t>, A</a:t>
            </a:r>
            <a:r>
              <a:rPr lang="en-US" altLang="ko-KR" sz="1400" dirty="0" smtClean="0">
                <a:latin typeface="Times" pitchFamily="18" charset="0"/>
                <a:cs typeface="Times" pitchFamily="18" charset="0"/>
              </a:rPr>
              <a:t>., “Rate </a:t>
            </a:r>
            <a:r>
              <a:rPr lang="en-US" altLang="ko-KR" sz="1400" dirty="0">
                <a:latin typeface="Times" pitchFamily="18" charset="0"/>
                <a:cs typeface="Times" pitchFamily="18" charset="0"/>
              </a:rPr>
              <a:t>control for streaming video over </a:t>
            </a:r>
            <a:r>
              <a:rPr lang="en-US" altLang="ko-KR" sz="1400" dirty="0" smtClean="0">
                <a:latin typeface="Times" pitchFamily="18" charset="0"/>
                <a:cs typeface="Times" pitchFamily="18" charset="0"/>
              </a:rPr>
              <a:t>wireless,” </a:t>
            </a:r>
            <a:r>
              <a:rPr lang="en-US" altLang="ko-KR" sz="1400" dirty="0">
                <a:latin typeface="Times" pitchFamily="18" charset="0"/>
                <a:cs typeface="Times" pitchFamily="18" charset="0"/>
              </a:rPr>
              <a:t>IEEE Wireless </a:t>
            </a:r>
            <a:r>
              <a:rPr lang="en-US" altLang="ko-KR" sz="1400" dirty="0" smtClean="0">
                <a:latin typeface="Times" pitchFamily="18" charset="0"/>
                <a:cs typeface="Times" pitchFamily="18" charset="0"/>
              </a:rPr>
              <a:t>	communication, vol</a:t>
            </a:r>
            <a:r>
              <a:rPr lang="en-US" altLang="ko-KR" sz="1400" dirty="0">
                <a:latin typeface="Times" pitchFamily="18" charset="0"/>
                <a:cs typeface="Times" pitchFamily="18" charset="0"/>
              </a:rPr>
              <a:t>. 12, no. 4, pp. </a:t>
            </a:r>
            <a:r>
              <a:rPr lang="en-US" altLang="ko-KR" sz="1400" dirty="0" smtClean="0">
                <a:latin typeface="Times" pitchFamily="18" charset="0"/>
                <a:cs typeface="Times" pitchFamily="18" charset="0"/>
              </a:rPr>
              <a:t>32-41, 2005.</a:t>
            </a:r>
            <a:endParaRPr lang="en-US" altLang="ko-KR" sz="1400" dirty="0">
              <a:latin typeface="Times" pitchFamily="18" charset="0"/>
              <a:cs typeface="Times" pitchFamily="18" charset="0"/>
            </a:endParaRPr>
          </a:p>
          <a:p>
            <a:pPr marL="0" indent="0">
              <a:lnSpc>
                <a:spcPts val="1300"/>
              </a:lnSpc>
              <a:buNone/>
            </a:pPr>
            <a:r>
              <a:rPr lang="en-US" altLang="ko-KR" sz="1400" dirty="0">
                <a:latin typeface="Times" pitchFamily="18" charset="0"/>
                <a:cs typeface="Times" pitchFamily="18" charset="0"/>
              </a:rPr>
              <a:t>[2]	</a:t>
            </a:r>
            <a:r>
              <a:rPr lang="en-US" altLang="ko-KR" sz="1400" dirty="0" smtClean="0">
                <a:latin typeface="Times" pitchFamily="18" charset="0"/>
                <a:cs typeface="Times" pitchFamily="18" charset="0"/>
              </a:rPr>
              <a:t>Wenger</a:t>
            </a:r>
            <a:r>
              <a:rPr lang="en-US" altLang="ko-KR" sz="1400" dirty="0">
                <a:latin typeface="Times" pitchFamily="18" charset="0"/>
                <a:cs typeface="Times" pitchFamily="18" charset="0"/>
              </a:rPr>
              <a:t>, S</a:t>
            </a:r>
            <a:r>
              <a:rPr lang="en-US" altLang="ko-KR" sz="1400" dirty="0" smtClean="0">
                <a:latin typeface="Times" pitchFamily="18" charset="0"/>
                <a:cs typeface="Times" pitchFamily="18" charset="0"/>
              </a:rPr>
              <a:t>., “</a:t>
            </a:r>
            <a:r>
              <a:rPr lang="en-US" altLang="ko-KR" sz="1400" dirty="0">
                <a:latin typeface="Times" pitchFamily="18" charset="0"/>
                <a:cs typeface="Times" pitchFamily="18" charset="0"/>
              </a:rPr>
              <a:t>H.264/AVC over IP,” Circuits and Systems for Video Technology, IEEE 	Transactions on, vol. 13, no. 7, pp. </a:t>
            </a:r>
            <a:r>
              <a:rPr lang="en-US" altLang="ko-KR" sz="1400" dirty="0" smtClean="0">
                <a:latin typeface="Times" pitchFamily="18" charset="0"/>
                <a:cs typeface="Times" pitchFamily="18" charset="0"/>
              </a:rPr>
              <a:t>645-656, 2003.</a:t>
            </a:r>
            <a:endParaRPr lang="en-US" altLang="ko-KR" sz="1400" dirty="0">
              <a:latin typeface="Times" pitchFamily="18" charset="0"/>
              <a:cs typeface="Times" pitchFamily="18" charset="0"/>
            </a:endParaRPr>
          </a:p>
          <a:p>
            <a:pPr marL="0" indent="0">
              <a:lnSpc>
                <a:spcPts val="1300"/>
              </a:lnSpc>
              <a:buNone/>
            </a:pPr>
            <a:r>
              <a:rPr lang="en-US" altLang="ko-KR" sz="1400" dirty="0">
                <a:latin typeface="Times" pitchFamily="18" charset="0"/>
                <a:cs typeface="Times" pitchFamily="18" charset="0"/>
              </a:rPr>
              <a:t>[3] 	J. </a:t>
            </a:r>
            <a:r>
              <a:rPr lang="en-US" altLang="ko-KR" sz="1400" dirty="0" err="1">
                <a:latin typeface="Times" pitchFamily="18" charset="0"/>
                <a:cs typeface="Times" pitchFamily="18" charset="0"/>
              </a:rPr>
              <a:t>Klaue</a:t>
            </a:r>
            <a:r>
              <a:rPr lang="en-US" altLang="ko-KR" sz="1400" dirty="0">
                <a:latin typeface="Times" pitchFamily="18" charset="0"/>
                <a:cs typeface="Times" pitchFamily="18" charset="0"/>
              </a:rPr>
              <a:t>, B. </a:t>
            </a:r>
            <a:r>
              <a:rPr lang="en-US" altLang="ko-KR" sz="1400" dirty="0" err="1">
                <a:latin typeface="Times" pitchFamily="18" charset="0"/>
                <a:cs typeface="Times" pitchFamily="18" charset="0"/>
              </a:rPr>
              <a:t>Tathke</a:t>
            </a:r>
            <a:r>
              <a:rPr lang="en-US" altLang="ko-KR" sz="1400" dirty="0">
                <a:latin typeface="Times" pitchFamily="18" charset="0"/>
                <a:cs typeface="Times" pitchFamily="18" charset="0"/>
              </a:rPr>
              <a:t>, and A. </a:t>
            </a:r>
            <a:r>
              <a:rPr lang="en-US" altLang="ko-KR" sz="1400" dirty="0" err="1">
                <a:latin typeface="Times" pitchFamily="18" charset="0"/>
                <a:cs typeface="Times" pitchFamily="18" charset="0"/>
              </a:rPr>
              <a:t>Wolisz</a:t>
            </a:r>
            <a:r>
              <a:rPr lang="en-US" altLang="ko-KR" sz="1400" dirty="0">
                <a:latin typeface="Times" pitchFamily="18" charset="0"/>
                <a:cs typeface="Times" pitchFamily="18" charset="0"/>
              </a:rPr>
              <a:t>, “</a:t>
            </a:r>
            <a:r>
              <a:rPr lang="en-US" altLang="ko-KR" sz="1400" dirty="0" err="1">
                <a:latin typeface="Times" pitchFamily="18" charset="0"/>
                <a:cs typeface="Times" pitchFamily="18" charset="0"/>
              </a:rPr>
              <a:t>Evalvid</a:t>
            </a:r>
            <a:r>
              <a:rPr lang="en-US" altLang="ko-KR" sz="1400" dirty="0">
                <a:latin typeface="Times" pitchFamily="18" charset="0"/>
                <a:cs typeface="Times" pitchFamily="18" charset="0"/>
              </a:rPr>
              <a:t> – A framework for video transmission and quality </a:t>
            </a:r>
            <a:r>
              <a:rPr lang="en-US" altLang="ko-KR" sz="1400" dirty="0" smtClean="0">
                <a:latin typeface="Times" pitchFamily="18" charset="0"/>
                <a:cs typeface="Times" pitchFamily="18" charset="0"/>
              </a:rPr>
              <a:t>	</a:t>
            </a:r>
            <a:r>
              <a:rPr lang="en-US" altLang="ko-KR" sz="1400" dirty="0">
                <a:latin typeface="Times" pitchFamily="18" charset="0"/>
                <a:cs typeface="Times" pitchFamily="18" charset="0"/>
              </a:rPr>
              <a:t>	evaluation”, In the 13th International Conference on </a:t>
            </a:r>
            <a:r>
              <a:rPr lang="en-US" altLang="ko-KR" sz="1400" dirty="0" smtClean="0">
                <a:latin typeface="Times" pitchFamily="18" charset="0"/>
                <a:cs typeface="Times" pitchFamily="18" charset="0"/>
              </a:rPr>
              <a:t>Modeling </a:t>
            </a:r>
            <a:r>
              <a:rPr lang="en-US" altLang="ko-KR" sz="1400" dirty="0">
                <a:latin typeface="Times" pitchFamily="18" charset="0"/>
                <a:cs typeface="Times" pitchFamily="18" charset="0"/>
              </a:rPr>
              <a:t>Techniques and Tools for </a:t>
            </a:r>
            <a:r>
              <a:rPr lang="en-US" altLang="ko-KR" sz="1400" dirty="0" smtClean="0">
                <a:latin typeface="Times" pitchFamily="18" charset="0"/>
                <a:cs typeface="Times" pitchFamily="18" charset="0"/>
              </a:rPr>
              <a:t>	Computer Performance </a:t>
            </a:r>
            <a:r>
              <a:rPr lang="en-US" altLang="ko-KR" sz="1400" dirty="0">
                <a:latin typeface="Times" pitchFamily="18" charset="0"/>
                <a:cs typeface="Times" pitchFamily="18" charset="0"/>
              </a:rPr>
              <a:t>Evaluation, pp. 255-272, </a:t>
            </a:r>
            <a:r>
              <a:rPr lang="en-US" altLang="ko-KR" sz="1400" dirty="0" smtClean="0">
                <a:latin typeface="Times" pitchFamily="18" charset="0"/>
                <a:cs typeface="Times" pitchFamily="18" charset="0"/>
              </a:rPr>
              <a:t>2003.</a:t>
            </a:r>
            <a:endParaRPr lang="en-US" altLang="ko-KR" sz="1400" dirty="0">
              <a:latin typeface="Times" pitchFamily="18" charset="0"/>
              <a:cs typeface="Times" pitchFamily="18" charset="0"/>
            </a:endParaRPr>
          </a:p>
          <a:p>
            <a:pPr marL="0" indent="0">
              <a:lnSpc>
                <a:spcPts val="1300"/>
              </a:lnSpc>
              <a:buNone/>
            </a:pPr>
            <a:r>
              <a:rPr lang="en-US" altLang="ko-KR" sz="1400" dirty="0">
                <a:latin typeface="Times" pitchFamily="18" charset="0"/>
                <a:cs typeface="Times" pitchFamily="18" charset="0"/>
              </a:rPr>
              <a:t>[4] 	Lie A., </a:t>
            </a:r>
            <a:r>
              <a:rPr lang="en-US" altLang="ko-KR" sz="1400" dirty="0" err="1">
                <a:latin typeface="Times" pitchFamily="18" charset="0"/>
                <a:cs typeface="Times" pitchFamily="18" charset="0"/>
              </a:rPr>
              <a:t>Klaue</a:t>
            </a:r>
            <a:r>
              <a:rPr lang="en-US" altLang="ko-KR" sz="1400" dirty="0">
                <a:latin typeface="Times" pitchFamily="18" charset="0"/>
                <a:cs typeface="Times" pitchFamily="18" charset="0"/>
              </a:rPr>
              <a:t> J., “</a:t>
            </a:r>
            <a:r>
              <a:rPr lang="en-US" altLang="ko-KR" sz="1400" dirty="0" err="1">
                <a:latin typeface="Times" pitchFamily="18" charset="0"/>
                <a:cs typeface="Times" pitchFamily="18" charset="0"/>
              </a:rPr>
              <a:t>Evalvid</a:t>
            </a:r>
            <a:r>
              <a:rPr lang="en-US" altLang="ko-KR" sz="1400" dirty="0">
                <a:latin typeface="Times" pitchFamily="18" charset="0"/>
                <a:cs typeface="Times" pitchFamily="18" charset="0"/>
              </a:rPr>
              <a:t>-RA: Trace Driven Simulation of Rate Adaptive MPEG-4 VBR </a:t>
            </a:r>
            <a:r>
              <a:rPr lang="en-US" altLang="ko-KR" sz="1400" dirty="0" smtClean="0">
                <a:latin typeface="Times" pitchFamily="18" charset="0"/>
                <a:cs typeface="Times" pitchFamily="18" charset="0"/>
              </a:rPr>
              <a:t>Video,” </a:t>
            </a:r>
            <a:r>
              <a:rPr lang="en-US" altLang="ko-KR" sz="1400" dirty="0">
                <a:latin typeface="Times" pitchFamily="18" charset="0"/>
                <a:cs typeface="Times" pitchFamily="18" charset="0"/>
              </a:rPr>
              <a:t>	ACM/Springer Multimedia </a:t>
            </a:r>
            <a:r>
              <a:rPr lang="en-US" altLang="ko-KR" sz="1400" dirty="0" smtClean="0">
                <a:latin typeface="Times" pitchFamily="18" charset="0"/>
                <a:cs typeface="Times" pitchFamily="18" charset="0"/>
              </a:rPr>
              <a:t>Systems, 2007.</a:t>
            </a:r>
            <a:endParaRPr lang="en-US" altLang="ko-KR" sz="1400" dirty="0">
              <a:latin typeface="Times" pitchFamily="18" charset="0"/>
              <a:cs typeface="Times" pitchFamily="18" charset="0"/>
            </a:endParaRPr>
          </a:p>
          <a:p>
            <a:pPr marL="0" indent="0">
              <a:lnSpc>
                <a:spcPts val="1300"/>
              </a:lnSpc>
              <a:buNone/>
            </a:pPr>
            <a:r>
              <a:rPr lang="en-US" altLang="ko-KR" sz="1400" dirty="0">
                <a:latin typeface="Times" pitchFamily="18" charset="0"/>
                <a:cs typeface="Times" pitchFamily="18" charset="0"/>
              </a:rPr>
              <a:t>[5]	M. </a:t>
            </a:r>
            <a:r>
              <a:rPr lang="en-US" altLang="ko-KR" sz="1400" dirty="0" err="1">
                <a:latin typeface="Times" pitchFamily="18" charset="0"/>
                <a:cs typeface="Times" pitchFamily="18" charset="0"/>
              </a:rPr>
              <a:t>Pesce</a:t>
            </a:r>
            <a:r>
              <a:rPr lang="en-US" altLang="ko-KR" sz="1400" dirty="0">
                <a:latin typeface="Times" pitchFamily="18" charset="0"/>
                <a:cs typeface="Times" pitchFamily="18" charset="0"/>
              </a:rPr>
              <a:t>, “Programming Microsoft DirectShow for digital video and television,” Microsoft Press, 	2003.</a:t>
            </a:r>
            <a:endParaRPr lang="ko-KR" altLang="ko-KR" sz="1400" dirty="0">
              <a:latin typeface="Times" pitchFamily="18" charset="0"/>
              <a:cs typeface="Times" pitchFamily="18" charset="0"/>
            </a:endParaRPr>
          </a:p>
          <a:p>
            <a:pPr marL="0" indent="0">
              <a:lnSpc>
                <a:spcPts val="1300"/>
              </a:lnSpc>
              <a:buNone/>
            </a:pPr>
            <a:r>
              <a:rPr lang="en-US" altLang="ko-KR" sz="1400" dirty="0">
                <a:latin typeface="Times" pitchFamily="18" charset="0"/>
                <a:cs typeface="Times" pitchFamily="18" charset="0"/>
              </a:rPr>
              <a:t>[6]	</a:t>
            </a:r>
            <a:r>
              <a:rPr lang="en-US" altLang="ko-KR" sz="1400" dirty="0" err="1">
                <a:latin typeface="Times" pitchFamily="18" charset="0"/>
                <a:cs typeface="Times" pitchFamily="18" charset="0"/>
              </a:rPr>
              <a:t>Gstreamer</a:t>
            </a:r>
            <a:r>
              <a:rPr lang="en-US" altLang="ko-KR" sz="1400" dirty="0">
                <a:latin typeface="Times" pitchFamily="18" charset="0"/>
                <a:cs typeface="Times" pitchFamily="18" charset="0"/>
              </a:rPr>
              <a:t>, http://www.gstreamer.net</a:t>
            </a:r>
          </a:p>
          <a:p>
            <a:pPr marL="0" indent="0">
              <a:lnSpc>
                <a:spcPts val="1300"/>
              </a:lnSpc>
              <a:buNone/>
            </a:pPr>
            <a:r>
              <a:rPr lang="en-US" altLang="ko-KR" sz="1400" dirty="0">
                <a:latin typeface="Times" pitchFamily="18" charset="0"/>
                <a:cs typeface="Times" pitchFamily="18" charset="0"/>
              </a:rPr>
              <a:t>[7]	</a:t>
            </a:r>
            <a:r>
              <a:rPr lang="en-US" altLang="ko-KR" sz="1400" dirty="0" err="1">
                <a:latin typeface="Times" pitchFamily="18" charset="0"/>
                <a:cs typeface="Times" pitchFamily="18" charset="0"/>
              </a:rPr>
              <a:t>WebM</a:t>
            </a:r>
            <a:r>
              <a:rPr lang="en-US" altLang="ko-KR" sz="1400" dirty="0">
                <a:latin typeface="Times" pitchFamily="18" charset="0"/>
                <a:cs typeface="Times" pitchFamily="18" charset="0"/>
              </a:rPr>
              <a:t> project, http://www.webmproject.org</a:t>
            </a:r>
          </a:p>
          <a:p>
            <a:pPr marL="0" indent="0">
              <a:lnSpc>
                <a:spcPts val="1300"/>
              </a:lnSpc>
              <a:buNone/>
            </a:pPr>
            <a:r>
              <a:rPr lang="en-US" altLang="ko-KR" sz="1400" dirty="0">
                <a:latin typeface="Times" pitchFamily="18" charset="0"/>
                <a:cs typeface="Times" pitchFamily="18" charset="0"/>
              </a:rPr>
              <a:t>[8]	</a:t>
            </a:r>
            <a:r>
              <a:rPr lang="en-US" altLang="ko-KR" sz="1400" dirty="0" err="1">
                <a:latin typeface="Times" pitchFamily="18" charset="0"/>
                <a:cs typeface="Times" pitchFamily="18" charset="0"/>
              </a:rPr>
              <a:t>Kalva</a:t>
            </a:r>
            <a:r>
              <a:rPr lang="en-US" altLang="ko-KR" sz="1400" dirty="0">
                <a:latin typeface="Times" pitchFamily="18" charset="0"/>
                <a:cs typeface="Times" pitchFamily="18" charset="0"/>
              </a:rPr>
              <a:t>, H. and Lee, J.-B</a:t>
            </a:r>
            <a:r>
              <a:rPr lang="en-US" altLang="ko-KR" sz="1400" dirty="0" smtClean="0">
                <a:latin typeface="Times" pitchFamily="18" charset="0"/>
                <a:cs typeface="Times" pitchFamily="18" charset="0"/>
              </a:rPr>
              <a:t>., “The </a:t>
            </a:r>
            <a:r>
              <a:rPr lang="en-US" altLang="ko-KR" sz="1400" dirty="0">
                <a:latin typeface="Times" pitchFamily="18" charset="0"/>
                <a:cs typeface="Times" pitchFamily="18" charset="0"/>
              </a:rPr>
              <a:t>VC-1 video coding </a:t>
            </a:r>
            <a:r>
              <a:rPr lang="en-US" altLang="ko-KR" sz="1400" dirty="0" smtClean="0">
                <a:latin typeface="Times" pitchFamily="18" charset="0"/>
                <a:cs typeface="Times" pitchFamily="18" charset="0"/>
              </a:rPr>
              <a:t>standard,”. </a:t>
            </a:r>
            <a:r>
              <a:rPr lang="en-US" altLang="ko-KR" sz="1400" dirty="0">
                <a:latin typeface="Times" pitchFamily="18" charset="0"/>
                <a:cs typeface="Times" pitchFamily="18" charset="0"/>
              </a:rPr>
              <a:t>Multimedia, IEEE vol. 14, no. 4, pp. 	</a:t>
            </a:r>
            <a:r>
              <a:rPr lang="en-US" altLang="ko-KR" sz="1400" dirty="0" smtClean="0">
                <a:latin typeface="Times" pitchFamily="18" charset="0"/>
                <a:cs typeface="Times" pitchFamily="18" charset="0"/>
              </a:rPr>
              <a:t>88-91, 2007</a:t>
            </a:r>
            <a:endParaRPr lang="en-US" altLang="ko-KR" sz="1400" dirty="0">
              <a:latin typeface="Times" pitchFamily="18" charset="0"/>
              <a:cs typeface="Times" pitchFamily="18" charset="0"/>
            </a:endParaRPr>
          </a:p>
          <a:p>
            <a:pPr marL="0" indent="0">
              <a:lnSpc>
                <a:spcPts val="1300"/>
              </a:lnSpc>
              <a:buNone/>
            </a:pPr>
            <a:r>
              <a:rPr lang="en-US" altLang="ko-KR" sz="1400" dirty="0">
                <a:latin typeface="Times" pitchFamily="18" charset="0"/>
                <a:cs typeface="Times" pitchFamily="18" charset="0"/>
              </a:rPr>
              <a:t>[9]	</a:t>
            </a:r>
            <a:r>
              <a:rPr lang="en-US" altLang="ko-KR" sz="1400" dirty="0" err="1">
                <a:latin typeface="Times" pitchFamily="18" charset="0"/>
                <a:cs typeface="Times" pitchFamily="18" charset="0"/>
              </a:rPr>
              <a:t>QualNet</a:t>
            </a:r>
            <a:r>
              <a:rPr lang="en-US" altLang="ko-KR" sz="1400" dirty="0">
                <a:latin typeface="Times" pitchFamily="18" charset="0"/>
                <a:cs typeface="Times" pitchFamily="18" charset="0"/>
              </a:rPr>
              <a:t> Simulator, Scalable Network Technologies. Inc., http:// www.scalable-networks.com</a:t>
            </a:r>
          </a:p>
          <a:p>
            <a:pPr marL="0" indent="0">
              <a:lnSpc>
                <a:spcPts val="1300"/>
              </a:lnSpc>
              <a:buNone/>
            </a:pPr>
            <a:r>
              <a:rPr lang="en-US" altLang="ko-KR" sz="1400" dirty="0">
                <a:latin typeface="Times" pitchFamily="18" charset="0"/>
                <a:cs typeface="Times" pitchFamily="18" charset="0"/>
              </a:rPr>
              <a:t>[10]	MONOGRAM X264 encoder,  http://blog.monogram.sk/janos/2008/11/27/monogram-x264-encoder-	1010/</a:t>
            </a:r>
          </a:p>
          <a:p>
            <a:pPr marL="0" indent="0">
              <a:lnSpc>
                <a:spcPts val="1300"/>
              </a:lnSpc>
              <a:buNone/>
            </a:pPr>
            <a:r>
              <a:rPr lang="en-US" altLang="ko-KR" sz="1400" dirty="0">
                <a:latin typeface="Times" pitchFamily="18" charset="0"/>
                <a:cs typeface="Times" pitchFamily="18" charset="0"/>
              </a:rPr>
              <a:t>[11]	A. </a:t>
            </a:r>
            <a:r>
              <a:rPr lang="en-US" altLang="ko-KR" sz="1400" dirty="0" err="1">
                <a:latin typeface="Times" pitchFamily="18" charset="0"/>
                <a:cs typeface="Times" pitchFamily="18" charset="0"/>
              </a:rPr>
              <a:t>Ksentini</a:t>
            </a:r>
            <a:r>
              <a:rPr lang="en-US" altLang="ko-KR" sz="1400" dirty="0">
                <a:latin typeface="Times" pitchFamily="18" charset="0"/>
                <a:cs typeface="Times" pitchFamily="18" charset="0"/>
              </a:rPr>
              <a:t>, M. </a:t>
            </a:r>
            <a:r>
              <a:rPr lang="en-US" altLang="ko-KR" sz="1400" dirty="0" err="1">
                <a:latin typeface="Times" pitchFamily="18" charset="0"/>
                <a:cs typeface="Times" pitchFamily="18" charset="0"/>
              </a:rPr>
              <a:t>Naimi</a:t>
            </a:r>
            <a:r>
              <a:rPr lang="en-US" altLang="ko-KR" sz="1400" dirty="0">
                <a:latin typeface="Times" pitchFamily="18" charset="0"/>
                <a:cs typeface="Times" pitchFamily="18" charset="0"/>
              </a:rPr>
              <a:t>, and A. </a:t>
            </a:r>
            <a:r>
              <a:rPr lang="en-US" altLang="ko-KR" sz="1400" dirty="0" err="1">
                <a:latin typeface="Times" pitchFamily="18" charset="0"/>
                <a:cs typeface="Times" pitchFamily="18" charset="0"/>
              </a:rPr>
              <a:t>Gueroui</a:t>
            </a:r>
            <a:r>
              <a:rPr lang="en-US" altLang="ko-KR" sz="1400" dirty="0">
                <a:latin typeface="Times" pitchFamily="18" charset="0"/>
                <a:cs typeface="Times" pitchFamily="18" charset="0"/>
              </a:rPr>
              <a:t>, “Toward an improvement of H. 264 video transmission 	over IEEE 802.11e through a cross-layer architecture,” IEEE Comm. Magazine, vol. 44, no. 1,     	pp. 107-114, 2006.</a:t>
            </a:r>
          </a:p>
        </p:txBody>
      </p:sp>
      <p:sp>
        <p:nvSpPr>
          <p:cNvPr id="3" name="슬라이드 번호 개체 틀 2"/>
          <p:cNvSpPr>
            <a:spLocks noGrp="1"/>
          </p:cNvSpPr>
          <p:nvPr>
            <p:ph type="sldNum" sz="quarter" idx="4294967295"/>
          </p:nvPr>
        </p:nvSpPr>
        <p:spPr>
          <a:xfrm>
            <a:off x="0" y="6356350"/>
            <a:ext cx="1981200" cy="365125"/>
          </a:xfrm>
          <a:prstGeom prst="rect">
            <a:avLst/>
          </a:prstGeom>
        </p:spPr>
        <p:txBody>
          <a:bodyPr/>
          <a:lstStyle/>
          <a:p>
            <a:fld id="{7794D777-B7CF-4AD5-AD6D-1E5629EA12C7}" type="slidenum">
              <a:rPr lang="ko-KR" altLang="en-US" smtClean="0"/>
              <a:pPr/>
              <a:t>33</a:t>
            </a:fld>
            <a:endParaRPr lang="ko-KR" altLang="en-US"/>
          </a:p>
        </p:txBody>
      </p:sp>
      <p:pic>
        <p:nvPicPr>
          <p:cNvPr id="5" name="Picture 2"/>
          <p:cNvPicPr>
            <a:picLocks noChangeAspect="1" noChangeArrowheads="1"/>
          </p:cNvPicPr>
          <p:nvPr/>
        </p:nvPicPr>
        <p:blipFill>
          <a:blip r:embed="rId3" cstate="print"/>
          <a:srcRect/>
          <a:stretch>
            <a:fillRect/>
          </a:stretch>
        </p:blipFill>
        <p:spPr bwMode="auto">
          <a:xfrm>
            <a:off x="6686550" y="6400800"/>
            <a:ext cx="2457450" cy="457200"/>
          </a:xfrm>
          <a:prstGeom prst="rect">
            <a:avLst/>
          </a:prstGeom>
          <a:noFill/>
          <a:ln w="9525">
            <a:noFill/>
            <a:miter lim="800000"/>
            <a:headEnd/>
            <a:tailEnd/>
          </a:ln>
        </p:spPr>
      </p:pic>
    </p:spTree>
  </p:cSld>
  <p:clrMapOvr>
    <a:masterClrMapping/>
  </p:clrMapOvr>
  <p:transition spd="med">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314325" y="308645"/>
            <a:ext cx="5540375" cy="600075"/>
          </a:xfrm>
        </p:spPr>
        <p:txBody>
          <a:bodyPr>
            <a:normAutofit/>
          </a:bodyPr>
          <a:lstStyle/>
          <a:p>
            <a:r>
              <a:rPr lang="en-US" altLang="ko-KR" sz="3500" b="1" dirty="0" smtClean="0">
                <a:solidFill>
                  <a:schemeClr val="bg1"/>
                </a:solidFill>
                <a:latin typeface="Times" pitchFamily="18" charset="0"/>
                <a:cs typeface="Times" pitchFamily="18" charset="0"/>
              </a:rPr>
              <a:t>Questions</a:t>
            </a:r>
            <a:endParaRPr lang="ko-KR" altLang="en-US" sz="3500" b="1" dirty="0">
              <a:solidFill>
                <a:schemeClr val="bg1"/>
              </a:solidFill>
              <a:latin typeface="Times" pitchFamily="18" charset="0"/>
              <a:cs typeface="Times" pitchFamily="18" charset="0"/>
            </a:endParaRPr>
          </a:p>
        </p:txBody>
      </p:sp>
      <p:sp>
        <p:nvSpPr>
          <p:cNvPr id="4" name="내용 개체 틀 3"/>
          <p:cNvSpPr>
            <a:spLocks noGrp="1"/>
          </p:cNvSpPr>
          <p:nvPr>
            <p:ph idx="1"/>
          </p:nvPr>
        </p:nvSpPr>
        <p:spPr>
          <a:xfrm>
            <a:off x="457200" y="1219200"/>
            <a:ext cx="8472518" cy="5424510"/>
          </a:xfrm>
        </p:spPr>
        <p:txBody>
          <a:bodyPr>
            <a:noAutofit/>
          </a:bodyPr>
          <a:lstStyle/>
          <a:p>
            <a:endParaRPr lang="ko-KR" altLang="en-US" sz="2000" dirty="0">
              <a:latin typeface="Times" pitchFamily="18" charset="0"/>
              <a:cs typeface="Times" pitchFamily="18" charset="0"/>
            </a:endParaRPr>
          </a:p>
        </p:txBody>
      </p:sp>
      <p:sp>
        <p:nvSpPr>
          <p:cNvPr id="3" name="슬라이드 번호 개체 틀 2"/>
          <p:cNvSpPr>
            <a:spLocks noGrp="1"/>
          </p:cNvSpPr>
          <p:nvPr>
            <p:ph type="sldNum" sz="quarter" idx="4294967295"/>
          </p:nvPr>
        </p:nvSpPr>
        <p:spPr>
          <a:xfrm>
            <a:off x="0" y="6356350"/>
            <a:ext cx="1981200" cy="365125"/>
          </a:xfrm>
          <a:prstGeom prst="rect">
            <a:avLst/>
          </a:prstGeom>
        </p:spPr>
        <p:txBody>
          <a:bodyPr/>
          <a:lstStyle/>
          <a:p>
            <a:fld id="{7794D777-B7CF-4AD5-AD6D-1E5629EA12C7}" type="slidenum">
              <a:rPr lang="ko-KR" altLang="en-US" smtClean="0"/>
              <a:pPr/>
              <a:t>34</a:t>
            </a:fld>
            <a:endParaRPr lang="ko-KR" altLang="en-US"/>
          </a:p>
        </p:txBody>
      </p:sp>
      <p:pic>
        <p:nvPicPr>
          <p:cNvPr id="5" name="Picture 2"/>
          <p:cNvPicPr>
            <a:picLocks noChangeAspect="1" noChangeArrowheads="1"/>
          </p:cNvPicPr>
          <p:nvPr/>
        </p:nvPicPr>
        <p:blipFill>
          <a:blip r:embed="rId3" cstate="print"/>
          <a:srcRect/>
          <a:stretch>
            <a:fillRect/>
          </a:stretch>
        </p:blipFill>
        <p:spPr bwMode="auto">
          <a:xfrm>
            <a:off x="6686550" y="6400800"/>
            <a:ext cx="2457450" cy="457200"/>
          </a:xfrm>
          <a:prstGeom prst="rect">
            <a:avLst/>
          </a:prstGeom>
          <a:noFill/>
          <a:ln w="9525">
            <a:noFill/>
            <a:miter lim="800000"/>
            <a:headEnd/>
            <a:tailEnd/>
          </a:ln>
        </p:spPr>
      </p:pic>
    </p:spTree>
    <p:extLst>
      <p:ext uri="{BB962C8B-B14F-4D97-AF65-F5344CB8AC3E}">
        <p14:creationId xmlns:p14="http://schemas.microsoft.com/office/powerpoint/2010/main" val="2261751681"/>
      </p:ext>
    </p:extLst>
  </p:cSld>
  <p:clrMapOvr>
    <a:masterClrMapping/>
  </p:clrMapOvr>
  <p:transition spd="med">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내용 개체 틀 3"/>
          <p:cNvSpPr>
            <a:spLocks noGrp="1"/>
          </p:cNvSpPr>
          <p:nvPr>
            <p:ph idx="1"/>
          </p:nvPr>
        </p:nvSpPr>
        <p:spPr>
          <a:xfrm>
            <a:off x="457200" y="1219200"/>
            <a:ext cx="8291264" cy="5424510"/>
          </a:xfrm>
        </p:spPr>
        <p:txBody>
          <a:bodyPr>
            <a:noAutofit/>
          </a:bodyPr>
          <a:lstStyle/>
          <a:p>
            <a:r>
              <a:rPr lang="en-US" altLang="ko-KR" sz="2500" b="0" dirty="0" smtClean="0">
                <a:latin typeface="Times" pitchFamily="18" charset="0"/>
                <a:cs typeface="Times" pitchFamily="18" charset="0"/>
              </a:rPr>
              <a:t>However, multimedia </a:t>
            </a:r>
            <a:r>
              <a:rPr lang="en-US" altLang="ko-KR" sz="2500" b="0" dirty="0">
                <a:latin typeface="Times" pitchFamily="18" charset="0"/>
                <a:cs typeface="Times" pitchFamily="18" charset="0"/>
              </a:rPr>
              <a:t>transmissions </a:t>
            </a:r>
            <a:r>
              <a:rPr lang="en-US" altLang="ko-KR" sz="2500" b="0" dirty="0" smtClean="0">
                <a:latin typeface="Times" pitchFamily="18" charset="0"/>
                <a:cs typeface="Times" pitchFamily="18" charset="0"/>
              </a:rPr>
              <a:t>are challenging</a:t>
            </a:r>
            <a:endParaRPr lang="en-US" altLang="ko-KR" sz="2500" b="0" dirty="0">
              <a:latin typeface="Times" pitchFamily="18" charset="0"/>
              <a:cs typeface="Times" pitchFamily="18" charset="0"/>
            </a:endParaRPr>
          </a:p>
          <a:p>
            <a:pPr lvl="1">
              <a:buFont typeface="Arial" pitchFamily="34" charset="0"/>
              <a:buChar char="•"/>
            </a:pPr>
            <a:r>
              <a:rPr lang="en-US" altLang="ko-KR" sz="2000" dirty="0">
                <a:latin typeface="Times" pitchFamily="18" charset="0"/>
                <a:cs typeface="Times" pitchFamily="18" charset="0"/>
              </a:rPr>
              <a:t>Strict real-time </a:t>
            </a:r>
            <a:r>
              <a:rPr lang="en-US" altLang="ko-KR" sz="2000" dirty="0" smtClean="0">
                <a:latin typeface="Times" pitchFamily="18" charset="0"/>
                <a:cs typeface="Times" pitchFamily="18" charset="0"/>
              </a:rPr>
              <a:t>requirements</a:t>
            </a:r>
            <a:endParaRPr lang="en-US" altLang="ko-KR" sz="2000" dirty="0">
              <a:latin typeface="Times" pitchFamily="18" charset="0"/>
              <a:cs typeface="Times" pitchFamily="18" charset="0"/>
            </a:endParaRPr>
          </a:p>
          <a:p>
            <a:pPr lvl="1">
              <a:buFont typeface="Arial" pitchFamily="34" charset="0"/>
              <a:buChar char="•"/>
            </a:pPr>
            <a:r>
              <a:rPr lang="en-US" altLang="ko-KR" sz="2000" dirty="0">
                <a:latin typeface="Times" pitchFamily="18" charset="0"/>
                <a:cs typeface="Times" pitchFamily="18" charset="0"/>
              </a:rPr>
              <a:t>Packet losses</a:t>
            </a:r>
          </a:p>
          <a:p>
            <a:r>
              <a:rPr lang="en-US" altLang="ko-KR" sz="2500" b="0" dirty="0">
                <a:latin typeface="Times" pitchFamily="18" charset="0"/>
                <a:cs typeface="Times" pitchFamily="18" charset="0"/>
              </a:rPr>
              <a:t>Evaluations on </a:t>
            </a:r>
            <a:r>
              <a:rPr lang="en-US" altLang="ko-KR" sz="2500" b="0" dirty="0" smtClean="0">
                <a:latin typeface="Times" pitchFamily="18" charset="0"/>
                <a:cs typeface="Times" pitchFamily="18" charset="0"/>
              </a:rPr>
              <a:t>new mechanism of multimedia transmissions are </a:t>
            </a:r>
            <a:r>
              <a:rPr lang="en-US" altLang="ko-KR" sz="2500" b="0" dirty="0">
                <a:latin typeface="Times" pitchFamily="18" charset="0"/>
                <a:cs typeface="Times" pitchFamily="18" charset="0"/>
              </a:rPr>
              <a:t>often conducted with </a:t>
            </a:r>
            <a:r>
              <a:rPr lang="en-US" altLang="ko-KR" sz="2500" b="0" dirty="0" smtClean="0">
                <a:latin typeface="Times" pitchFamily="18" charset="0"/>
                <a:cs typeface="Times" pitchFamily="18" charset="0"/>
              </a:rPr>
              <a:t>network </a:t>
            </a:r>
            <a:r>
              <a:rPr lang="en-US" altLang="ko-KR" sz="2500" b="0" dirty="0">
                <a:latin typeface="Times" pitchFamily="18" charset="0"/>
                <a:cs typeface="Times" pitchFamily="18" charset="0"/>
              </a:rPr>
              <a:t>performance metric</a:t>
            </a:r>
          </a:p>
          <a:p>
            <a:pPr marL="190500" lvl="1" indent="-190500">
              <a:spcBef>
                <a:spcPct val="60000"/>
              </a:spcBef>
              <a:buFont typeface="Wingdings" pitchFamily="2" charset="2"/>
              <a:buChar char="§"/>
            </a:pPr>
            <a:r>
              <a:rPr lang="en-US" altLang="ko-KR" sz="2500" dirty="0" smtClean="0">
                <a:solidFill>
                  <a:srgbClr val="FF0000"/>
                </a:solidFill>
                <a:latin typeface="Times" pitchFamily="18" charset="0"/>
                <a:cs typeface="Times" pitchFamily="18" charset="0"/>
              </a:rPr>
              <a:t>However, those evaluation methods neglect </a:t>
            </a:r>
            <a:r>
              <a:rPr lang="en-US" altLang="ko-KR" sz="2500" dirty="0">
                <a:solidFill>
                  <a:srgbClr val="FF0000"/>
                </a:solidFill>
                <a:latin typeface="Times" pitchFamily="18" charset="0"/>
                <a:cs typeface="Times" pitchFamily="18" charset="0"/>
              </a:rPr>
              <a:t>user-perceived quality</a:t>
            </a:r>
          </a:p>
          <a:p>
            <a:endParaRPr lang="en-US" altLang="ko-KR" sz="2500" b="0" dirty="0" smtClean="0">
              <a:solidFill>
                <a:srgbClr val="FF0000"/>
              </a:solidFill>
              <a:latin typeface="Times" pitchFamily="18" charset="0"/>
              <a:cs typeface="Times" pitchFamily="18" charset="0"/>
            </a:endParaRPr>
          </a:p>
          <a:p>
            <a:pPr lvl="1"/>
            <a:endParaRPr lang="en-US" altLang="ko-KR" sz="1700" dirty="0" smtClean="0">
              <a:latin typeface="Times" pitchFamily="18" charset="0"/>
              <a:cs typeface="Times" pitchFamily="18" charset="0"/>
            </a:endParaRPr>
          </a:p>
        </p:txBody>
      </p:sp>
      <p:sp>
        <p:nvSpPr>
          <p:cNvPr id="3" name="슬라이드 번호 개체 틀 2"/>
          <p:cNvSpPr>
            <a:spLocks noGrp="1"/>
          </p:cNvSpPr>
          <p:nvPr>
            <p:ph type="sldNum" sz="quarter" idx="4294967295"/>
          </p:nvPr>
        </p:nvSpPr>
        <p:spPr>
          <a:xfrm>
            <a:off x="0" y="6356350"/>
            <a:ext cx="1981200" cy="365125"/>
          </a:xfrm>
          <a:prstGeom prst="rect">
            <a:avLst/>
          </a:prstGeom>
        </p:spPr>
        <p:txBody>
          <a:bodyPr/>
          <a:lstStyle/>
          <a:p>
            <a:fld id="{7794D777-B7CF-4AD5-AD6D-1E5629EA12C7}" type="slidenum">
              <a:rPr lang="ko-KR" altLang="en-US" smtClean="0"/>
              <a:pPr/>
              <a:t>4</a:t>
            </a:fld>
            <a:endParaRPr lang="ko-KR" altLang="en-US" dirty="0"/>
          </a:p>
        </p:txBody>
      </p:sp>
      <p:pic>
        <p:nvPicPr>
          <p:cNvPr id="5" name="Picture 2"/>
          <p:cNvPicPr>
            <a:picLocks noChangeAspect="1" noChangeArrowheads="1"/>
          </p:cNvPicPr>
          <p:nvPr/>
        </p:nvPicPr>
        <p:blipFill>
          <a:blip r:embed="rId3" cstate="print"/>
          <a:srcRect/>
          <a:stretch>
            <a:fillRect/>
          </a:stretch>
        </p:blipFill>
        <p:spPr bwMode="auto">
          <a:xfrm>
            <a:off x="6686550" y="6400800"/>
            <a:ext cx="2457450" cy="457200"/>
          </a:xfrm>
          <a:prstGeom prst="rect">
            <a:avLst/>
          </a:prstGeom>
          <a:noFill/>
          <a:ln w="9525">
            <a:noFill/>
            <a:miter lim="800000"/>
            <a:headEnd/>
            <a:tailEnd/>
          </a:ln>
        </p:spPr>
      </p:pic>
      <p:sp>
        <p:nvSpPr>
          <p:cNvPr id="7" name="TextBox 6"/>
          <p:cNvSpPr txBox="1"/>
          <p:nvPr/>
        </p:nvSpPr>
        <p:spPr>
          <a:xfrm>
            <a:off x="7915275" y="0"/>
            <a:ext cx="1228725" cy="900246"/>
          </a:xfrm>
          <a:prstGeom prst="rect">
            <a:avLst/>
          </a:prstGeom>
          <a:noFill/>
          <a:ln>
            <a:solidFill>
              <a:schemeClr val="tx1">
                <a:lumMod val="50000"/>
                <a:lumOff val="50000"/>
              </a:schemeClr>
            </a:solidFill>
          </a:ln>
        </p:spPr>
        <p:txBody>
          <a:bodyPr wrap="square" rtlCol="0">
            <a:spAutoFit/>
          </a:bodyPr>
          <a:lstStyle/>
          <a:p>
            <a:pPr algn="ctr"/>
            <a:r>
              <a:rPr lang="en-US" altLang="ko-KR" sz="1050" b="1" dirty="0">
                <a:solidFill>
                  <a:schemeClr val="bg1"/>
                </a:solidFill>
                <a:latin typeface="Times" pitchFamily="18" charset="0"/>
                <a:cs typeface="Times" pitchFamily="18" charset="0"/>
              </a:rPr>
              <a:t>Introduction</a:t>
            </a:r>
          </a:p>
          <a:p>
            <a:pPr algn="ctr"/>
            <a:r>
              <a:rPr lang="en-US" altLang="ko-KR" sz="1050" dirty="0">
                <a:solidFill>
                  <a:schemeClr val="bg1"/>
                </a:solidFill>
                <a:latin typeface="Times" pitchFamily="18" charset="0"/>
                <a:cs typeface="Times" pitchFamily="18" charset="0"/>
              </a:rPr>
              <a:t>Related work</a:t>
            </a:r>
          </a:p>
          <a:p>
            <a:pPr algn="ctr"/>
            <a:r>
              <a:rPr lang="en-US" altLang="ko-KR" sz="1050" dirty="0">
                <a:solidFill>
                  <a:schemeClr val="bg1"/>
                </a:solidFill>
                <a:latin typeface="Times" pitchFamily="18" charset="0"/>
                <a:cs typeface="Times" pitchFamily="18" charset="0"/>
              </a:rPr>
              <a:t>OEFMON</a:t>
            </a:r>
          </a:p>
          <a:p>
            <a:pPr algn="ctr"/>
            <a:r>
              <a:rPr lang="en-US" altLang="ko-KR" sz="1050" dirty="0">
                <a:solidFill>
                  <a:schemeClr val="bg1"/>
                </a:solidFill>
                <a:latin typeface="Times" pitchFamily="18" charset="0"/>
                <a:cs typeface="Times" pitchFamily="18" charset="0"/>
              </a:rPr>
              <a:t>Case studies</a:t>
            </a:r>
          </a:p>
          <a:p>
            <a:pPr algn="ctr"/>
            <a:r>
              <a:rPr lang="en-US" altLang="ko-KR" sz="1050" dirty="0">
                <a:solidFill>
                  <a:schemeClr val="bg1"/>
                </a:solidFill>
                <a:latin typeface="Times" pitchFamily="18" charset="0"/>
                <a:cs typeface="Times" pitchFamily="18" charset="0"/>
              </a:rPr>
              <a:t>Conclusions</a:t>
            </a:r>
            <a:endParaRPr lang="ko-KR" altLang="en-US" sz="1050" dirty="0">
              <a:solidFill>
                <a:schemeClr val="bg1"/>
              </a:solidFill>
            </a:endParaRPr>
          </a:p>
        </p:txBody>
      </p:sp>
      <p:sp>
        <p:nvSpPr>
          <p:cNvPr id="9" name="제목 1"/>
          <p:cNvSpPr txBox="1">
            <a:spLocks/>
          </p:cNvSpPr>
          <p:nvPr/>
        </p:nvSpPr>
        <p:spPr bwMode="gray">
          <a:xfrm>
            <a:off x="323528" y="260648"/>
            <a:ext cx="5540375" cy="60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0" bIns="45720" numCol="1" anchor="ctr" anchorCtr="0" compatLnSpc="1">
            <a:prstTxWarp prst="textNoShape">
              <a:avLst/>
            </a:prstTxWarp>
            <a:normAutofit/>
          </a:bodyPr>
          <a:lstStyle>
            <a:lvl1pPr algn="l" rtl="0" eaLnBrk="1" fontAlgn="base" latinLnBrk="1" hangingPunct="1">
              <a:lnSpc>
                <a:spcPct val="95000"/>
              </a:lnSpc>
              <a:spcBef>
                <a:spcPct val="0"/>
              </a:spcBef>
              <a:spcAft>
                <a:spcPct val="0"/>
              </a:spcAft>
              <a:defRPr sz="2400" b="1">
                <a:solidFill>
                  <a:srgbClr val="FFFFFF"/>
                </a:solidFill>
                <a:latin typeface="+mj-lt"/>
                <a:ea typeface="+mj-ea"/>
                <a:cs typeface="+mj-cs"/>
              </a:defRPr>
            </a:lvl1pPr>
            <a:lvl2pPr algn="l" rtl="0" eaLnBrk="1" fontAlgn="base" latinLnBrk="1" hangingPunct="1">
              <a:lnSpc>
                <a:spcPct val="95000"/>
              </a:lnSpc>
              <a:spcBef>
                <a:spcPct val="0"/>
              </a:spcBef>
              <a:spcAft>
                <a:spcPct val="0"/>
              </a:spcAft>
              <a:defRPr sz="2400" b="1">
                <a:solidFill>
                  <a:srgbClr val="FFFFFF"/>
                </a:solidFill>
                <a:latin typeface="Arial" charset="0"/>
              </a:defRPr>
            </a:lvl2pPr>
            <a:lvl3pPr algn="l" rtl="0" eaLnBrk="1" fontAlgn="base" latinLnBrk="1" hangingPunct="1">
              <a:lnSpc>
                <a:spcPct val="95000"/>
              </a:lnSpc>
              <a:spcBef>
                <a:spcPct val="0"/>
              </a:spcBef>
              <a:spcAft>
                <a:spcPct val="0"/>
              </a:spcAft>
              <a:defRPr sz="2400" b="1">
                <a:solidFill>
                  <a:srgbClr val="FFFFFF"/>
                </a:solidFill>
                <a:latin typeface="Arial" charset="0"/>
              </a:defRPr>
            </a:lvl3pPr>
            <a:lvl4pPr algn="l" rtl="0" eaLnBrk="1" fontAlgn="base" latinLnBrk="1" hangingPunct="1">
              <a:lnSpc>
                <a:spcPct val="95000"/>
              </a:lnSpc>
              <a:spcBef>
                <a:spcPct val="0"/>
              </a:spcBef>
              <a:spcAft>
                <a:spcPct val="0"/>
              </a:spcAft>
              <a:defRPr sz="2400" b="1">
                <a:solidFill>
                  <a:srgbClr val="FFFFFF"/>
                </a:solidFill>
                <a:latin typeface="Arial" charset="0"/>
              </a:defRPr>
            </a:lvl4pPr>
            <a:lvl5pPr algn="l" rtl="0" eaLnBrk="1" fontAlgn="base" latinLnBrk="1" hangingPunct="1">
              <a:lnSpc>
                <a:spcPct val="95000"/>
              </a:lnSpc>
              <a:spcBef>
                <a:spcPct val="0"/>
              </a:spcBef>
              <a:spcAft>
                <a:spcPct val="0"/>
              </a:spcAft>
              <a:defRPr sz="2400" b="1">
                <a:solidFill>
                  <a:srgbClr val="FFFFFF"/>
                </a:solidFill>
                <a:latin typeface="Arial" charset="0"/>
              </a:defRPr>
            </a:lvl5pPr>
            <a:lvl6pPr marL="457200" algn="l" rtl="0" eaLnBrk="1" fontAlgn="base" latinLnBrk="1" hangingPunct="1">
              <a:lnSpc>
                <a:spcPct val="95000"/>
              </a:lnSpc>
              <a:spcBef>
                <a:spcPct val="0"/>
              </a:spcBef>
              <a:spcAft>
                <a:spcPct val="0"/>
              </a:spcAft>
              <a:defRPr sz="2400" b="1">
                <a:solidFill>
                  <a:srgbClr val="FFFFFF"/>
                </a:solidFill>
                <a:latin typeface="Arial" charset="0"/>
              </a:defRPr>
            </a:lvl6pPr>
            <a:lvl7pPr marL="914400" algn="l" rtl="0" eaLnBrk="1" fontAlgn="base" latinLnBrk="1" hangingPunct="1">
              <a:lnSpc>
                <a:spcPct val="95000"/>
              </a:lnSpc>
              <a:spcBef>
                <a:spcPct val="0"/>
              </a:spcBef>
              <a:spcAft>
                <a:spcPct val="0"/>
              </a:spcAft>
              <a:defRPr sz="2400" b="1">
                <a:solidFill>
                  <a:srgbClr val="FFFFFF"/>
                </a:solidFill>
                <a:latin typeface="Arial" charset="0"/>
              </a:defRPr>
            </a:lvl7pPr>
            <a:lvl8pPr marL="1371600" algn="l" rtl="0" eaLnBrk="1" fontAlgn="base" latinLnBrk="1" hangingPunct="1">
              <a:lnSpc>
                <a:spcPct val="95000"/>
              </a:lnSpc>
              <a:spcBef>
                <a:spcPct val="0"/>
              </a:spcBef>
              <a:spcAft>
                <a:spcPct val="0"/>
              </a:spcAft>
              <a:defRPr sz="2400" b="1">
                <a:solidFill>
                  <a:srgbClr val="FFFFFF"/>
                </a:solidFill>
                <a:latin typeface="Arial" charset="0"/>
              </a:defRPr>
            </a:lvl8pPr>
            <a:lvl9pPr marL="1828800" algn="l" rtl="0" eaLnBrk="1" fontAlgn="base" latinLnBrk="1" hangingPunct="1">
              <a:lnSpc>
                <a:spcPct val="95000"/>
              </a:lnSpc>
              <a:spcBef>
                <a:spcPct val="0"/>
              </a:spcBef>
              <a:spcAft>
                <a:spcPct val="0"/>
              </a:spcAft>
              <a:defRPr sz="2400" b="1">
                <a:solidFill>
                  <a:srgbClr val="FFFFFF"/>
                </a:solidFill>
                <a:latin typeface="Arial" charset="0"/>
              </a:defRPr>
            </a:lvl9pPr>
          </a:lstStyle>
          <a:p>
            <a:r>
              <a:rPr lang="en-US" altLang="ko-KR" sz="3500" dirty="0" smtClean="0">
                <a:solidFill>
                  <a:schemeClr val="bg1"/>
                </a:solidFill>
                <a:latin typeface="Times" pitchFamily="18" charset="0"/>
                <a:cs typeface="Times" pitchFamily="18" charset="0"/>
              </a:rPr>
              <a:t>Introduction (2/3)</a:t>
            </a:r>
            <a:endParaRPr lang="ko-KR" altLang="en-US" sz="3500" dirty="0">
              <a:solidFill>
                <a:schemeClr val="bg1"/>
              </a:solidFill>
              <a:latin typeface="Times" pitchFamily="18" charset="0"/>
              <a:cs typeface="Times" pitchFamily="18" charset="0"/>
            </a:endParaRPr>
          </a:p>
        </p:txBody>
      </p:sp>
    </p:spTree>
    <p:extLst>
      <p:ext uri="{BB962C8B-B14F-4D97-AF65-F5344CB8AC3E}">
        <p14:creationId xmlns:p14="http://schemas.microsoft.com/office/powerpoint/2010/main" val="2882809214"/>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p:cNvSpPr>
            <a:spLocks noGrp="1"/>
          </p:cNvSpPr>
          <p:nvPr>
            <p:ph idx="1"/>
          </p:nvPr>
        </p:nvSpPr>
        <p:spPr>
          <a:xfrm>
            <a:off x="314325" y="1196752"/>
            <a:ext cx="8524875" cy="4808761"/>
          </a:xfrm>
        </p:spPr>
        <p:txBody>
          <a:bodyPr/>
          <a:lstStyle/>
          <a:p>
            <a:r>
              <a:rPr lang="en-US" altLang="ko-KR" sz="2500" b="0" dirty="0">
                <a:latin typeface="Times" pitchFamily="18" charset="0"/>
                <a:cs typeface="Times" pitchFamily="18" charset="0"/>
              </a:rPr>
              <a:t>A framework for evaluating video transmissions over a network simulator is needed </a:t>
            </a:r>
            <a:r>
              <a:rPr lang="en-US" altLang="ko-KR" sz="2500" b="0" dirty="0" smtClean="0">
                <a:latin typeface="Times" pitchFamily="18" charset="0"/>
                <a:cs typeface="Times" pitchFamily="18" charset="0"/>
              </a:rPr>
              <a:t>for</a:t>
            </a:r>
            <a:endParaRPr lang="en-US" altLang="ko-KR" sz="2500" b="0" dirty="0">
              <a:latin typeface="Times" pitchFamily="18" charset="0"/>
              <a:cs typeface="Times" pitchFamily="18" charset="0"/>
            </a:endParaRPr>
          </a:p>
          <a:p>
            <a:pPr lvl="1">
              <a:buFont typeface="Arial" pitchFamily="34" charset="0"/>
              <a:buChar char="•"/>
            </a:pPr>
            <a:r>
              <a:rPr lang="en-US" altLang="ko-KR" sz="2000" dirty="0">
                <a:latin typeface="Times" pitchFamily="18" charset="0"/>
                <a:cs typeface="Times" pitchFamily="18" charset="0"/>
              </a:rPr>
              <a:t>Inexpensive, flexible and reconfigurable network topologies</a:t>
            </a:r>
          </a:p>
          <a:p>
            <a:pPr lvl="2"/>
            <a:r>
              <a:rPr lang="en-US" altLang="ko-KR" sz="2000" dirty="0">
                <a:latin typeface="Times" pitchFamily="18" charset="0"/>
                <a:cs typeface="Times" pitchFamily="18" charset="0"/>
              </a:rPr>
              <a:t>Abnormal network phenomena can be reproduced and be </a:t>
            </a:r>
            <a:r>
              <a:rPr lang="en-US" altLang="ko-KR" sz="2000" dirty="0" smtClean="0">
                <a:latin typeface="Times" pitchFamily="18" charset="0"/>
                <a:cs typeface="Times" pitchFamily="18" charset="0"/>
              </a:rPr>
              <a:t>fixed</a:t>
            </a:r>
          </a:p>
          <a:p>
            <a:pPr lvl="1">
              <a:buFont typeface="Arial" pitchFamily="34" charset="0"/>
              <a:buChar char="•"/>
            </a:pPr>
            <a:r>
              <a:rPr lang="en-US" altLang="ko-KR" sz="2000" dirty="0">
                <a:latin typeface="Times" pitchFamily="18" charset="0"/>
                <a:cs typeface="Times" pitchFamily="18" charset="0"/>
              </a:rPr>
              <a:t>Simulating various networked video research over networks</a:t>
            </a:r>
          </a:p>
          <a:p>
            <a:pPr lvl="2"/>
            <a:r>
              <a:rPr lang="en-US" altLang="ko-KR" sz="1800" dirty="0" smtClean="0">
                <a:latin typeface="Times" pitchFamily="18" charset="0"/>
                <a:cs typeface="Times" pitchFamily="18" charset="0"/>
              </a:rPr>
              <a:t>Rate </a:t>
            </a:r>
            <a:r>
              <a:rPr lang="en-US" altLang="ko-KR" sz="1800" dirty="0">
                <a:latin typeface="Times" pitchFamily="18" charset="0"/>
                <a:cs typeface="Times" pitchFamily="18" charset="0"/>
              </a:rPr>
              <a:t>adaptive video </a:t>
            </a:r>
            <a:r>
              <a:rPr lang="en-US" altLang="ko-KR" sz="1800" dirty="0" smtClean="0">
                <a:latin typeface="Times" pitchFamily="18" charset="0"/>
                <a:cs typeface="Times" pitchFamily="18" charset="0"/>
              </a:rPr>
              <a:t>transmission [1]</a:t>
            </a:r>
          </a:p>
          <a:p>
            <a:pPr lvl="2"/>
            <a:r>
              <a:rPr lang="en-US" altLang="ko-KR" sz="1800" dirty="0">
                <a:latin typeface="Times" pitchFamily="18" charset="0"/>
                <a:cs typeface="Times" pitchFamily="18" charset="0"/>
              </a:rPr>
              <a:t>Prioritized video transmission</a:t>
            </a:r>
          </a:p>
          <a:p>
            <a:pPr lvl="2"/>
            <a:r>
              <a:rPr lang="en-US" altLang="ko-KR" sz="1800" dirty="0" smtClean="0">
                <a:latin typeface="Times" pitchFamily="18" charset="0"/>
                <a:cs typeface="Times" pitchFamily="18" charset="0"/>
              </a:rPr>
              <a:t>Error </a:t>
            </a:r>
            <a:r>
              <a:rPr lang="en-US" altLang="ko-KR" sz="1800" dirty="0">
                <a:latin typeface="Times" pitchFamily="18" charset="0"/>
                <a:cs typeface="Times" pitchFamily="18" charset="0"/>
              </a:rPr>
              <a:t>resilient tools </a:t>
            </a:r>
            <a:r>
              <a:rPr lang="en-US" altLang="ko-KR" sz="1800" dirty="0" smtClean="0">
                <a:latin typeface="Times" pitchFamily="18" charset="0"/>
                <a:cs typeface="Times" pitchFamily="18" charset="0"/>
              </a:rPr>
              <a:t>(Data </a:t>
            </a:r>
            <a:r>
              <a:rPr lang="en-US" altLang="ko-KR" sz="1800" dirty="0">
                <a:latin typeface="Times" pitchFamily="18" charset="0"/>
                <a:cs typeface="Times" pitchFamily="18" charset="0"/>
              </a:rPr>
              <a:t>partitioning </a:t>
            </a:r>
            <a:r>
              <a:rPr lang="en-US" altLang="ko-KR" sz="1800" dirty="0" smtClean="0">
                <a:latin typeface="Times" pitchFamily="18" charset="0"/>
                <a:cs typeface="Times" pitchFamily="18" charset="0"/>
              </a:rPr>
              <a:t>[2])</a:t>
            </a:r>
            <a:endParaRPr lang="en-US" altLang="ko-KR" sz="1800" dirty="0">
              <a:latin typeface="Times" pitchFamily="18" charset="0"/>
              <a:cs typeface="Times" pitchFamily="18" charset="0"/>
            </a:endParaRPr>
          </a:p>
          <a:p>
            <a:r>
              <a:rPr lang="en-US" altLang="ko-KR" sz="2500" b="0" dirty="0" smtClean="0">
                <a:latin typeface="Times" pitchFamily="18" charset="0"/>
                <a:cs typeface="Times" pitchFamily="18" charset="0"/>
              </a:rPr>
              <a:t>Problems in existing evaluation framework such as </a:t>
            </a:r>
            <a:r>
              <a:rPr lang="en-US" altLang="ko-KR" sz="2500" b="0" dirty="0" err="1" smtClean="0">
                <a:latin typeface="Times" pitchFamily="18" charset="0"/>
                <a:cs typeface="Times" pitchFamily="18" charset="0"/>
              </a:rPr>
              <a:t>Evalvid</a:t>
            </a:r>
            <a:r>
              <a:rPr lang="en-US" altLang="ko-KR" sz="2500" b="0" dirty="0" smtClean="0">
                <a:latin typeface="Times" pitchFamily="18" charset="0"/>
                <a:cs typeface="Times" pitchFamily="18" charset="0"/>
              </a:rPr>
              <a:t> [3] and </a:t>
            </a:r>
            <a:r>
              <a:rPr lang="en-US" altLang="ko-KR" sz="2500" b="0" dirty="0" err="1" smtClean="0">
                <a:latin typeface="Times" pitchFamily="18" charset="0"/>
                <a:cs typeface="Times" pitchFamily="18" charset="0"/>
              </a:rPr>
              <a:t>Evalvid</a:t>
            </a:r>
            <a:r>
              <a:rPr lang="en-US" altLang="ko-KR" sz="2500" b="0" dirty="0" smtClean="0">
                <a:latin typeface="Times" pitchFamily="18" charset="0"/>
                <a:cs typeface="Times" pitchFamily="18" charset="0"/>
              </a:rPr>
              <a:t>-RA [4] for multimedia over networks</a:t>
            </a:r>
          </a:p>
          <a:p>
            <a:pPr lvl="1">
              <a:buFont typeface="Arial" pitchFamily="34" charset="0"/>
              <a:buChar char="•"/>
            </a:pPr>
            <a:r>
              <a:rPr lang="en-US" altLang="ko-KR" sz="2000" dirty="0" smtClean="0">
                <a:latin typeface="Times" pitchFamily="18" charset="0"/>
                <a:cs typeface="Times" pitchFamily="18" charset="0"/>
              </a:rPr>
              <a:t>Limited choice of video codec</a:t>
            </a:r>
          </a:p>
          <a:p>
            <a:pPr lvl="1">
              <a:buFont typeface="Arial" pitchFamily="34" charset="0"/>
              <a:buChar char="•"/>
            </a:pPr>
            <a:r>
              <a:rPr lang="en-US" altLang="ko-KR" sz="2000" dirty="0">
                <a:latin typeface="Times" pitchFamily="18" charset="0"/>
                <a:cs typeface="Times" pitchFamily="18" charset="0"/>
              </a:rPr>
              <a:t>Lack of multimedia coding support with network feedback</a:t>
            </a:r>
          </a:p>
          <a:p>
            <a:pPr lvl="1"/>
            <a:endParaRPr lang="en-US" altLang="ko-KR" sz="2000" dirty="0" smtClean="0">
              <a:latin typeface="Times" pitchFamily="18" charset="0"/>
              <a:cs typeface="Times" pitchFamily="18" charset="0"/>
            </a:endParaRPr>
          </a:p>
          <a:p>
            <a:endParaRPr lang="ko-KR" altLang="en-US" dirty="0"/>
          </a:p>
        </p:txBody>
      </p:sp>
      <p:sp>
        <p:nvSpPr>
          <p:cNvPr id="4" name="제목 1"/>
          <p:cNvSpPr txBox="1">
            <a:spLocks/>
          </p:cNvSpPr>
          <p:nvPr/>
        </p:nvSpPr>
        <p:spPr bwMode="gray">
          <a:xfrm>
            <a:off x="323528" y="260648"/>
            <a:ext cx="5540375" cy="60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0" bIns="45720" numCol="1" anchor="ctr" anchorCtr="0" compatLnSpc="1">
            <a:prstTxWarp prst="textNoShape">
              <a:avLst/>
            </a:prstTxWarp>
            <a:normAutofit/>
          </a:bodyPr>
          <a:lstStyle>
            <a:lvl1pPr algn="l" rtl="0" eaLnBrk="1" fontAlgn="base" latinLnBrk="1" hangingPunct="1">
              <a:lnSpc>
                <a:spcPct val="95000"/>
              </a:lnSpc>
              <a:spcBef>
                <a:spcPct val="0"/>
              </a:spcBef>
              <a:spcAft>
                <a:spcPct val="0"/>
              </a:spcAft>
              <a:defRPr sz="2400" b="1">
                <a:solidFill>
                  <a:srgbClr val="FFFFFF"/>
                </a:solidFill>
                <a:latin typeface="+mj-lt"/>
                <a:ea typeface="+mj-ea"/>
                <a:cs typeface="+mj-cs"/>
              </a:defRPr>
            </a:lvl1pPr>
            <a:lvl2pPr algn="l" rtl="0" eaLnBrk="1" fontAlgn="base" latinLnBrk="1" hangingPunct="1">
              <a:lnSpc>
                <a:spcPct val="95000"/>
              </a:lnSpc>
              <a:spcBef>
                <a:spcPct val="0"/>
              </a:spcBef>
              <a:spcAft>
                <a:spcPct val="0"/>
              </a:spcAft>
              <a:defRPr sz="2400" b="1">
                <a:solidFill>
                  <a:srgbClr val="FFFFFF"/>
                </a:solidFill>
                <a:latin typeface="Arial" charset="0"/>
              </a:defRPr>
            </a:lvl2pPr>
            <a:lvl3pPr algn="l" rtl="0" eaLnBrk="1" fontAlgn="base" latinLnBrk="1" hangingPunct="1">
              <a:lnSpc>
                <a:spcPct val="95000"/>
              </a:lnSpc>
              <a:spcBef>
                <a:spcPct val="0"/>
              </a:spcBef>
              <a:spcAft>
                <a:spcPct val="0"/>
              </a:spcAft>
              <a:defRPr sz="2400" b="1">
                <a:solidFill>
                  <a:srgbClr val="FFFFFF"/>
                </a:solidFill>
                <a:latin typeface="Arial" charset="0"/>
              </a:defRPr>
            </a:lvl3pPr>
            <a:lvl4pPr algn="l" rtl="0" eaLnBrk="1" fontAlgn="base" latinLnBrk="1" hangingPunct="1">
              <a:lnSpc>
                <a:spcPct val="95000"/>
              </a:lnSpc>
              <a:spcBef>
                <a:spcPct val="0"/>
              </a:spcBef>
              <a:spcAft>
                <a:spcPct val="0"/>
              </a:spcAft>
              <a:defRPr sz="2400" b="1">
                <a:solidFill>
                  <a:srgbClr val="FFFFFF"/>
                </a:solidFill>
                <a:latin typeface="Arial" charset="0"/>
              </a:defRPr>
            </a:lvl4pPr>
            <a:lvl5pPr algn="l" rtl="0" eaLnBrk="1" fontAlgn="base" latinLnBrk="1" hangingPunct="1">
              <a:lnSpc>
                <a:spcPct val="95000"/>
              </a:lnSpc>
              <a:spcBef>
                <a:spcPct val="0"/>
              </a:spcBef>
              <a:spcAft>
                <a:spcPct val="0"/>
              </a:spcAft>
              <a:defRPr sz="2400" b="1">
                <a:solidFill>
                  <a:srgbClr val="FFFFFF"/>
                </a:solidFill>
                <a:latin typeface="Arial" charset="0"/>
              </a:defRPr>
            </a:lvl5pPr>
            <a:lvl6pPr marL="457200" algn="l" rtl="0" eaLnBrk="1" fontAlgn="base" latinLnBrk="1" hangingPunct="1">
              <a:lnSpc>
                <a:spcPct val="95000"/>
              </a:lnSpc>
              <a:spcBef>
                <a:spcPct val="0"/>
              </a:spcBef>
              <a:spcAft>
                <a:spcPct val="0"/>
              </a:spcAft>
              <a:defRPr sz="2400" b="1">
                <a:solidFill>
                  <a:srgbClr val="FFFFFF"/>
                </a:solidFill>
                <a:latin typeface="Arial" charset="0"/>
              </a:defRPr>
            </a:lvl6pPr>
            <a:lvl7pPr marL="914400" algn="l" rtl="0" eaLnBrk="1" fontAlgn="base" latinLnBrk="1" hangingPunct="1">
              <a:lnSpc>
                <a:spcPct val="95000"/>
              </a:lnSpc>
              <a:spcBef>
                <a:spcPct val="0"/>
              </a:spcBef>
              <a:spcAft>
                <a:spcPct val="0"/>
              </a:spcAft>
              <a:defRPr sz="2400" b="1">
                <a:solidFill>
                  <a:srgbClr val="FFFFFF"/>
                </a:solidFill>
                <a:latin typeface="Arial" charset="0"/>
              </a:defRPr>
            </a:lvl7pPr>
            <a:lvl8pPr marL="1371600" algn="l" rtl="0" eaLnBrk="1" fontAlgn="base" latinLnBrk="1" hangingPunct="1">
              <a:lnSpc>
                <a:spcPct val="95000"/>
              </a:lnSpc>
              <a:spcBef>
                <a:spcPct val="0"/>
              </a:spcBef>
              <a:spcAft>
                <a:spcPct val="0"/>
              </a:spcAft>
              <a:defRPr sz="2400" b="1">
                <a:solidFill>
                  <a:srgbClr val="FFFFFF"/>
                </a:solidFill>
                <a:latin typeface="Arial" charset="0"/>
              </a:defRPr>
            </a:lvl8pPr>
            <a:lvl9pPr marL="1828800" algn="l" rtl="0" eaLnBrk="1" fontAlgn="base" latinLnBrk="1" hangingPunct="1">
              <a:lnSpc>
                <a:spcPct val="95000"/>
              </a:lnSpc>
              <a:spcBef>
                <a:spcPct val="0"/>
              </a:spcBef>
              <a:spcAft>
                <a:spcPct val="0"/>
              </a:spcAft>
              <a:defRPr sz="2400" b="1">
                <a:solidFill>
                  <a:srgbClr val="FFFFFF"/>
                </a:solidFill>
                <a:latin typeface="Arial" charset="0"/>
              </a:defRPr>
            </a:lvl9pPr>
          </a:lstStyle>
          <a:p>
            <a:r>
              <a:rPr lang="en-US" altLang="ko-KR" sz="3500" dirty="0" smtClean="0">
                <a:solidFill>
                  <a:schemeClr val="bg1"/>
                </a:solidFill>
                <a:latin typeface="Times" pitchFamily="18" charset="0"/>
                <a:cs typeface="Times" pitchFamily="18" charset="0"/>
              </a:rPr>
              <a:t>Introduction (3/3)</a:t>
            </a:r>
            <a:endParaRPr lang="ko-KR" altLang="en-US" sz="3500" dirty="0">
              <a:solidFill>
                <a:schemeClr val="bg1"/>
              </a:solidFill>
              <a:latin typeface="Times" pitchFamily="18" charset="0"/>
              <a:cs typeface="Times" pitchFamily="18" charset="0"/>
            </a:endParaRPr>
          </a:p>
        </p:txBody>
      </p:sp>
      <p:sp>
        <p:nvSpPr>
          <p:cNvPr id="5" name="TextBox 4"/>
          <p:cNvSpPr txBox="1"/>
          <p:nvPr/>
        </p:nvSpPr>
        <p:spPr>
          <a:xfrm>
            <a:off x="7915275" y="0"/>
            <a:ext cx="1228725" cy="900246"/>
          </a:xfrm>
          <a:prstGeom prst="rect">
            <a:avLst/>
          </a:prstGeom>
          <a:noFill/>
          <a:ln>
            <a:solidFill>
              <a:schemeClr val="tx1">
                <a:lumMod val="50000"/>
                <a:lumOff val="50000"/>
              </a:schemeClr>
            </a:solidFill>
          </a:ln>
        </p:spPr>
        <p:txBody>
          <a:bodyPr wrap="square" rtlCol="0">
            <a:spAutoFit/>
          </a:bodyPr>
          <a:lstStyle/>
          <a:p>
            <a:pPr algn="ctr"/>
            <a:r>
              <a:rPr lang="en-US" altLang="ko-KR" sz="1050" b="1" dirty="0">
                <a:solidFill>
                  <a:schemeClr val="bg1"/>
                </a:solidFill>
                <a:latin typeface="Times" pitchFamily="18" charset="0"/>
                <a:cs typeface="Times" pitchFamily="18" charset="0"/>
              </a:rPr>
              <a:t>Introduction</a:t>
            </a:r>
          </a:p>
          <a:p>
            <a:pPr algn="ctr"/>
            <a:r>
              <a:rPr lang="en-US" altLang="ko-KR" sz="1050" dirty="0" smtClean="0">
                <a:solidFill>
                  <a:schemeClr val="bg1"/>
                </a:solidFill>
                <a:latin typeface="Times" pitchFamily="18" charset="0"/>
                <a:cs typeface="Times" pitchFamily="18" charset="0"/>
              </a:rPr>
              <a:t>Related </a:t>
            </a:r>
            <a:r>
              <a:rPr lang="en-US" altLang="ko-KR" sz="1050" dirty="0">
                <a:solidFill>
                  <a:schemeClr val="bg1"/>
                </a:solidFill>
                <a:latin typeface="Times" pitchFamily="18" charset="0"/>
                <a:cs typeface="Times" pitchFamily="18" charset="0"/>
              </a:rPr>
              <a:t>work</a:t>
            </a:r>
          </a:p>
          <a:p>
            <a:pPr algn="ctr"/>
            <a:r>
              <a:rPr lang="en-US" altLang="ko-KR" sz="1050" dirty="0">
                <a:solidFill>
                  <a:schemeClr val="bg1"/>
                </a:solidFill>
                <a:latin typeface="Times" pitchFamily="18" charset="0"/>
                <a:cs typeface="Times" pitchFamily="18" charset="0"/>
              </a:rPr>
              <a:t>OEFMON</a:t>
            </a:r>
          </a:p>
          <a:p>
            <a:pPr algn="ctr"/>
            <a:r>
              <a:rPr lang="en-US" altLang="ko-KR" sz="1050" dirty="0">
                <a:solidFill>
                  <a:schemeClr val="bg1"/>
                </a:solidFill>
                <a:latin typeface="Times" pitchFamily="18" charset="0"/>
                <a:cs typeface="Times" pitchFamily="18" charset="0"/>
              </a:rPr>
              <a:t>Case </a:t>
            </a:r>
            <a:r>
              <a:rPr lang="en-US" altLang="ko-KR" sz="1050" dirty="0" smtClean="0">
                <a:solidFill>
                  <a:schemeClr val="bg1"/>
                </a:solidFill>
                <a:latin typeface="Times" pitchFamily="18" charset="0"/>
                <a:cs typeface="Times" pitchFamily="18" charset="0"/>
              </a:rPr>
              <a:t>studies</a:t>
            </a:r>
            <a:endParaRPr lang="en-US" altLang="ko-KR" sz="1050" dirty="0">
              <a:solidFill>
                <a:schemeClr val="bg1"/>
              </a:solidFill>
              <a:latin typeface="Times" pitchFamily="18" charset="0"/>
              <a:cs typeface="Times" pitchFamily="18" charset="0"/>
            </a:endParaRPr>
          </a:p>
          <a:p>
            <a:pPr algn="ctr"/>
            <a:r>
              <a:rPr lang="en-US" altLang="ko-KR" sz="1050" dirty="0">
                <a:solidFill>
                  <a:schemeClr val="bg1"/>
                </a:solidFill>
                <a:latin typeface="Times" pitchFamily="18" charset="0"/>
                <a:cs typeface="Times" pitchFamily="18" charset="0"/>
              </a:rPr>
              <a:t>Conclusions</a:t>
            </a:r>
            <a:endParaRPr lang="ko-KR" altLang="en-US" sz="1050" dirty="0">
              <a:solidFill>
                <a:schemeClr val="bg1"/>
              </a:solidFill>
            </a:endParaRPr>
          </a:p>
        </p:txBody>
      </p:sp>
      <p:pic>
        <p:nvPicPr>
          <p:cNvPr id="6" name="Picture 2"/>
          <p:cNvPicPr>
            <a:picLocks noChangeAspect="1" noChangeArrowheads="1"/>
          </p:cNvPicPr>
          <p:nvPr/>
        </p:nvPicPr>
        <p:blipFill>
          <a:blip r:embed="rId2" cstate="print"/>
          <a:srcRect/>
          <a:stretch>
            <a:fillRect/>
          </a:stretch>
        </p:blipFill>
        <p:spPr bwMode="auto">
          <a:xfrm>
            <a:off x="6686550" y="6400800"/>
            <a:ext cx="2457450" cy="457200"/>
          </a:xfrm>
          <a:prstGeom prst="rect">
            <a:avLst/>
          </a:prstGeom>
          <a:noFill/>
          <a:ln w="9525">
            <a:noFill/>
            <a:miter lim="800000"/>
            <a:headEnd/>
            <a:tailEnd/>
          </a:ln>
        </p:spPr>
      </p:pic>
    </p:spTree>
    <p:extLst>
      <p:ext uri="{BB962C8B-B14F-4D97-AF65-F5344CB8AC3E}">
        <p14:creationId xmlns:p14="http://schemas.microsoft.com/office/powerpoint/2010/main" val="3426842330"/>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251520" y="236637"/>
            <a:ext cx="5540375" cy="600075"/>
          </a:xfrm>
        </p:spPr>
        <p:txBody>
          <a:bodyPr>
            <a:normAutofit/>
          </a:bodyPr>
          <a:lstStyle/>
          <a:p>
            <a:r>
              <a:rPr lang="en-US" altLang="ko-KR" sz="3500" b="1" dirty="0" smtClean="0">
                <a:solidFill>
                  <a:schemeClr val="bg1"/>
                </a:solidFill>
                <a:latin typeface="Times" pitchFamily="18" charset="0"/>
                <a:cs typeface="Times" pitchFamily="18" charset="0"/>
              </a:rPr>
              <a:t>Related work (1/4)</a:t>
            </a:r>
            <a:endParaRPr lang="ko-KR" altLang="en-US" sz="3500" b="1" dirty="0">
              <a:solidFill>
                <a:schemeClr val="bg1"/>
              </a:solidFill>
              <a:latin typeface="Times" pitchFamily="18" charset="0"/>
              <a:cs typeface="Times" pitchFamily="18" charset="0"/>
            </a:endParaRPr>
          </a:p>
        </p:txBody>
      </p:sp>
      <p:sp>
        <p:nvSpPr>
          <p:cNvPr id="4" name="내용 개체 틀 3"/>
          <p:cNvSpPr>
            <a:spLocks noGrp="1"/>
          </p:cNvSpPr>
          <p:nvPr>
            <p:ph idx="1"/>
          </p:nvPr>
        </p:nvSpPr>
        <p:spPr>
          <a:xfrm>
            <a:off x="357158" y="1142984"/>
            <a:ext cx="8472518" cy="5310352"/>
          </a:xfrm>
        </p:spPr>
        <p:txBody>
          <a:bodyPr>
            <a:noAutofit/>
          </a:bodyPr>
          <a:lstStyle/>
          <a:p>
            <a:pPr marL="190500" lvl="1" indent="-190500">
              <a:spcBef>
                <a:spcPct val="60000"/>
              </a:spcBef>
              <a:buFont typeface="Wingdings" pitchFamily="2" charset="2"/>
              <a:buChar char="§"/>
            </a:pPr>
            <a:r>
              <a:rPr lang="en-US" altLang="ko-KR" sz="2500" dirty="0">
                <a:latin typeface="Times" pitchFamily="18" charset="0"/>
                <a:cs typeface="Times" pitchFamily="18" charset="0"/>
              </a:rPr>
              <a:t>Rate adaptive video </a:t>
            </a:r>
            <a:r>
              <a:rPr lang="en-US" altLang="ko-KR" sz="2500" dirty="0" smtClean="0">
                <a:latin typeface="Times" pitchFamily="18" charset="0"/>
                <a:cs typeface="Times" pitchFamily="18" charset="0"/>
              </a:rPr>
              <a:t>transmission [1]</a:t>
            </a:r>
            <a:endParaRPr lang="en-US" altLang="ko-KR" sz="2500" dirty="0">
              <a:latin typeface="Times" pitchFamily="18" charset="0"/>
              <a:cs typeface="Times" pitchFamily="18" charset="0"/>
            </a:endParaRPr>
          </a:p>
          <a:p>
            <a:pPr lvl="1">
              <a:buFont typeface="Arial" pitchFamily="34" charset="0"/>
              <a:buChar char="•"/>
            </a:pPr>
            <a:r>
              <a:rPr lang="en-US" altLang="ko-KR" sz="2000" b="0" dirty="0">
                <a:latin typeface="Times" pitchFamily="18" charset="0"/>
                <a:cs typeface="Times" pitchFamily="18" charset="0"/>
              </a:rPr>
              <a:t>The quality of video transmission will degrade when the required bit-rate is higher than the available </a:t>
            </a:r>
            <a:r>
              <a:rPr lang="en-US" altLang="ko-KR" sz="2000" b="0" dirty="0" smtClean="0">
                <a:latin typeface="Times" pitchFamily="18" charset="0"/>
                <a:cs typeface="Times" pitchFamily="18" charset="0"/>
              </a:rPr>
              <a:t>bandwidth</a:t>
            </a:r>
          </a:p>
          <a:p>
            <a:pPr lvl="1">
              <a:buFont typeface="Arial" pitchFamily="34" charset="0"/>
              <a:buChar char="•"/>
            </a:pPr>
            <a:r>
              <a:rPr lang="en-US" altLang="ko-KR" sz="2000" b="0" dirty="0" smtClean="0">
                <a:latin typeface="Times" pitchFamily="18" charset="0"/>
                <a:cs typeface="Times" pitchFamily="18" charset="0"/>
              </a:rPr>
              <a:t>Rate adaptive video transmission adjusts video bit-rate </a:t>
            </a:r>
            <a:r>
              <a:rPr lang="en-US" altLang="ko-KR" sz="2000" b="0" dirty="0">
                <a:latin typeface="Times" pitchFamily="18" charset="0"/>
                <a:cs typeface="Times" pitchFamily="18" charset="0"/>
              </a:rPr>
              <a:t>depending on the current network </a:t>
            </a:r>
            <a:r>
              <a:rPr lang="en-US" altLang="ko-KR" sz="2000" b="0" dirty="0" smtClean="0">
                <a:latin typeface="Times" pitchFamily="18" charset="0"/>
                <a:cs typeface="Times" pitchFamily="18" charset="0"/>
              </a:rPr>
              <a:t>situation</a:t>
            </a:r>
          </a:p>
          <a:p>
            <a:pPr lvl="2">
              <a:buFont typeface="Times" pitchFamily="18" charset="0"/>
              <a:buChar char="-"/>
            </a:pPr>
            <a:r>
              <a:rPr lang="en-US" altLang="ko-KR" sz="1800" dirty="0" smtClean="0">
                <a:latin typeface="Times" pitchFamily="18" charset="0"/>
                <a:cs typeface="Times" pitchFamily="18" charset="0"/>
              </a:rPr>
              <a:t>There is a </a:t>
            </a:r>
            <a:r>
              <a:rPr lang="en-US" altLang="ko-KR" sz="1800" b="1" dirty="0" smtClean="0">
                <a:latin typeface="Times" pitchFamily="18" charset="0"/>
                <a:cs typeface="Times" pitchFamily="18" charset="0"/>
              </a:rPr>
              <a:t>trade-off between distortion and bit-rate</a:t>
            </a:r>
          </a:p>
          <a:p>
            <a:pPr lvl="2">
              <a:buFont typeface="Times" pitchFamily="18" charset="0"/>
              <a:buChar char="-"/>
            </a:pPr>
            <a:r>
              <a:rPr lang="en-US" altLang="ko-KR" sz="1800" dirty="0" smtClean="0">
                <a:latin typeface="Times" pitchFamily="18" charset="0"/>
                <a:cs typeface="Times" pitchFamily="18" charset="0"/>
              </a:rPr>
              <a:t>Adjusting video bit-rate can be achieved with </a:t>
            </a:r>
            <a:r>
              <a:rPr lang="en-US" altLang="ko-KR" sz="1800" b="1" dirty="0" smtClean="0">
                <a:latin typeface="Times" pitchFamily="18" charset="0"/>
                <a:cs typeface="Times" pitchFamily="18" charset="0"/>
              </a:rPr>
              <a:t>Quantization Parameter (QP)</a:t>
            </a:r>
          </a:p>
          <a:p>
            <a:pPr lvl="2">
              <a:buFont typeface="Times" pitchFamily="18" charset="0"/>
              <a:buChar char="-"/>
            </a:pPr>
            <a:r>
              <a:rPr lang="en-US" altLang="ko-KR" sz="1800" dirty="0" smtClean="0">
                <a:latin typeface="Times" pitchFamily="18" charset="0"/>
                <a:cs typeface="Times" pitchFamily="18" charset="0"/>
              </a:rPr>
              <a:t>Distortion </a:t>
            </a:r>
            <a:r>
              <a:rPr lang="ko-KR" altLang="en-US" sz="1800" smtClean="0">
                <a:latin typeface="Times" pitchFamily="18" charset="0"/>
                <a:cs typeface="Times" pitchFamily="18" charset="0"/>
              </a:rPr>
              <a:t>↑</a:t>
            </a:r>
            <a:r>
              <a:rPr lang="en-US" altLang="ko-KR" sz="1800" smtClean="0">
                <a:latin typeface="Times" pitchFamily="18" charset="0"/>
                <a:cs typeface="Times" pitchFamily="18" charset="0"/>
              </a:rPr>
              <a:t> </a:t>
            </a:r>
            <a:r>
              <a:rPr lang="en-US" altLang="ko-KR" sz="1800" dirty="0" smtClean="0">
                <a:latin typeface="Times" pitchFamily="18" charset="0"/>
                <a:cs typeface="Times" pitchFamily="18" charset="0"/>
              </a:rPr>
              <a:t>and </a:t>
            </a:r>
            <a:r>
              <a:rPr lang="ko-KR" altLang="en-US" sz="1800" dirty="0" smtClean="0">
                <a:latin typeface="Times" pitchFamily="18" charset="0"/>
                <a:cs typeface="Times" pitchFamily="18" charset="0"/>
              </a:rPr>
              <a:t> </a:t>
            </a:r>
            <a:r>
              <a:rPr lang="en-US" altLang="ko-KR" sz="1800" dirty="0" smtClean="0">
                <a:latin typeface="Times" pitchFamily="18" charset="0"/>
                <a:cs typeface="Times" pitchFamily="18" charset="0"/>
              </a:rPr>
              <a:t>bit-rate </a:t>
            </a:r>
            <a:r>
              <a:rPr lang="ko-KR" altLang="en-US" sz="1800" dirty="0" smtClean="0">
                <a:latin typeface="Times" pitchFamily="18" charset="0"/>
                <a:cs typeface="Times" pitchFamily="18" charset="0"/>
              </a:rPr>
              <a:t>↓ </a:t>
            </a:r>
            <a:r>
              <a:rPr lang="en-US" altLang="ko-KR" sz="1800" dirty="0" smtClean="0">
                <a:latin typeface="Times" pitchFamily="18" charset="0"/>
                <a:cs typeface="Times" pitchFamily="18" charset="0"/>
              </a:rPr>
              <a:t>with higher QP</a:t>
            </a:r>
          </a:p>
          <a:p>
            <a:pPr lvl="2">
              <a:buFont typeface="Times" pitchFamily="18" charset="0"/>
              <a:buChar char="-"/>
            </a:pPr>
            <a:r>
              <a:rPr lang="en-US" altLang="ko-KR" sz="1800" dirty="0" smtClean="0">
                <a:latin typeface="Times" pitchFamily="18" charset="0"/>
                <a:cs typeface="Times" pitchFamily="18" charset="0"/>
              </a:rPr>
              <a:t>The structure of rate adaptive video transmission</a:t>
            </a:r>
          </a:p>
          <a:p>
            <a:pPr lvl="2">
              <a:buFont typeface="Times" pitchFamily="18" charset="0"/>
              <a:buChar char="-"/>
            </a:pPr>
            <a:endParaRPr lang="en-US" altLang="ko-KR" sz="1900" dirty="0" smtClean="0">
              <a:latin typeface="Times" pitchFamily="18" charset="0"/>
              <a:cs typeface="Times" pitchFamily="18" charset="0"/>
            </a:endParaRPr>
          </a:p>
          <a:p>
            <a:pPr lvl="1">
              <a:buFont typeface="Arial" pitchFamily="34" charset="0"/>
              <a:buChar char="•"/>
            </a:pPr>
            <a:endParaRPr lang="en-US" altLang="ko-KR" sz="2000" b="0" dirty="0" smtClean="0">
              <a:latin typeface="Times" pitchFamily="18" charset="0"/>
              <a:cs typeface="Times" pitchFamily="18" charset="0"/>
            </a:endParaRPr>
          </a:p>
        </p:txBody>
      </p:sp>
      <p:sp>
        <p:nvSpPr>
          <p:cNvPr id="3" name="슬라이드 번호 개체 틀 2"/>
          <p:cNvSpPr>
            <a:spLocks noGrp="1"/>
          </p:cNvSpPr>
          <p:nvPr>
            <p:ph type="sldNum" sz="quarter" idx="4294967295"/>
          </p:nvPr>
        </p:nvSpPr>
        <p:spPr>
          <a:xfrm>
            <a:off x="0" y="6356350"/>
            <a:ext cx="1981200" cy="365125"/>
          </a:xfrm>
          <a:prstGeom prst="rect">
            <a:avLst/>
          </a:prstGeom>
        </p:spPr>
        <p:txBody>
          <a:bodyPr/>
          <a:lstStyle/>
          <a:p>
            <a:fld id="{7794D777-B7CF-4AD5-AD6D-1E5629EA12C7}" type="slidenum">
              <a:rPr lang="ko-KR" altLang="en-US" smtClean="0"/>
              <a:pPr/>
              <a:t>6</a:t>
            </a:fld>
            <a:endParaRPr lang="ko-KR" altLang="en-US" dirty="0"/>
          </a:p>
        </p:txBody>
      </p:sp>
      <p:pic>
        <p:nvPicPr>
          <p:cNvPr id="5" name="Picture 2"/>
          <p:cNvPicPr>
            <a:picLocks noChangeAspect="1" noChangeArrowheads="1"/>
          </p:cNvPicPr>
          <p:nvPr/>
        </p:nvPicPr>
        <p:blipFill>
          <a:blip r:embed="rId3" cstate="print"/>
          <a:srcRect/>
          <a:stretch>
            <a:fillRect/>
          </a:stretch>
        </p:blipFill>
        <p:spPr bwMode="auto">
          <a:xfrm>
            <a:off x="6686550" y="6400800"/>
            <a:ext cx="2457450" cy="457200"/>
          </a:xfrm>
          <a:prstGeom prst="rect">
            <a:avLst/>
          </a:prstGeom>
          <a:noFill/>
          <a:ln w="9525">
            <a:noFill/>
            <a:miter lim="800000"/>
            <a:headEnd/>
            <a:tailEnd/>
          </a:ln>
        </p:spPr>
      </p:pic>
      <p:sp>
        <p:nvSpPr>
          <p:cNvPr id="8" name="TextBox 7"/>
          <p:cNvSpPr txBox="1"/>
          <p:nvPr/>
        </p:nvSpPr>
        <p:spPr>
          <a:xfrm>
            <a:off x="7915275" y="0"/>
            <a:ext cx="1228725" cy="900246"/>
          </a:xfrm>
          <a:prstGeom prst="rect">
            <a:avLst/>
          </a:prstGeom>
          <a:noFill/>
          <a:ln>
            <a:solidFill>
              <a:schemeClr val="tx1">
                <a:lumMod val="50000"/>
                <a:lumOff val="50000"/>
              </a:schemeClr>
            </a:solidFill>
          </a:ln>
        </p:spPr>
        <p:txBody>
          <a:bodyPr wrap="square" rtlCol="0">
            <a:spAutoFit/>
          </a:bodyPr>
          <a:lstStyle/>
          <a:p>
            <a:pPr algn="ctr"/>
            <a:r>
              <a:rPr lang="en-US" altLang="ko-KR" sz="1050" dirty="0">
                <a:solidFill>
                  <a:schemeClr val="bg1"/>
                </a:solidFill>
                <a:latin typeface="Times" pitchFamily="18" charset="0"/>
                <a:cs typeface="Times" pitchFamily="18" charset="0"/>
              </a:rPr>
              <a:t>Introduction</a:t>
            </a:r>
          </a:p>
          <a:p>
            <a:pPr algn="ctr"/>
            <a:r>
              <a:rPr lang="en-US" altLang="ko-KR" sz="1100" b="1" dirty="0">
                <a:solidFill>
                  <a:schemeClr val="bg1"/>
                </a:solidFill>
                <a:latin typeface="Times" pitchFamily="18" charset="0"/>
                <a:cs typeface="Times" pitchFamily="18" charset="0"/>
              </a:rPr>
              <a:t>Related work</a:t>
            </a:r>
          </a:p>
          <a:p>
            <a:pPr algn="ctr"/>
            <a:r>
              <a:rPr lang="en-US" altLang="ko-KR" sz="1050" dirty="0">
                <a:solidFill>
                  <a:schemeClr val="bg1"/>
                </a:solidFill>
                <a:latin typeface="Times" pitchFamily="18" charset="0"/>
                <a:cs typeface="Times" pitchFamily="18" charset="0"/>
              </a:rPr>
              <a:t>OEFMON</a:t>
            </a:r>
          </a:p>
          <a:p>
            <a:pPr algn="ctr"/>
            <a:r>
              <a:rPr lang="en-US" altLang="ko-KR" sz="1050" dirty="0">
                <a:solidFill>
                  <a:schemeClr val="bg1"/>
                </a:solidFill>
                <a:latin typeface="Times" pitchFamily="18" charset="0"/>
                <a:cs typeface="Times" pitchFamily="18" charset="0"/>
              </a:rPr>
              <a:t>Case studies</a:t>
            </a:r>
          </a:p>
          <a:p>
            <a:pPr algn="ctr"/>
            <a:r>
              <a:rPr lang="en-US" altLang="ko-KR" sz="1050" dirty="0">
                <a:solidFill>
                  <a:schemeClr val="bg1"/>
                </a:solidFill>
                <a:latin typeface="Times" pitchFamily="18" charset="0"/>
                <a:cs typeface="Times" pitchFamily="18" charset="0"/>
              </a:rPr>
              <a:t>Conclusions</a:t>
            </a:r>
            <a:endParaRPr lang="ko-KR" altLang="en-US" sz="1050" dirty="0">
              <a:solidFill>
                <a:schemeClr val="bg1"/>
              </a:solidFill>
            </a:endParaRPr>
          </a:p>
        </p:txBody>
      </p:sp>
    </p:spTree>
    <p:extLst>
      <p:ext uri="{BB962C8B-B14F-4D97-AF65-F5344CB8AC3E}">
        <p14:creationId xmlns:p14="http://schemas.microsoft.com/office/powerpoint/2010/main" val="1919709783"/>
      </p:ext>
    </p:extLst>
  </p:cSld>
  <p:clrMapOvr>
    <a:masterClrMapping/>
  </p:clrMapOvr>
  <p:transition spd="med">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251520" y="236637"/>
            <a:ext cx="5540375" cy="600075"/>
          </a:xfrm>
        </p:spPr>
        <p:txBody>
          <a:bodyPr>
            <a:normAutofit/>
          </a:bodyPr>
          <a:lstStyle/>
          <a:p>
            <a:r>
              <a:rPr lang="en-US" altLang="ko-KR" sz="3500" b="1" dirty="0" smtClean="0">
                <a:solidFill>
                  <a:schemeClr val="bg1"/>
                </a:solidFill>
                <a:latin typeface="Times" pitchFamily="18" charset="0"/>
                <a:cs typeface="Times" pitchFamily="18" charset="0"/>
              </a:rPr>
              <a:t>Related work (2/4)</a:t>
            </a:r>
            <a:endParaRPr lang="ko-KR" altLang="en-US" sz="3500" b="1" dirty="0">
              <a:solidFill>
                <a:schemeClr val="bg1"/>
              </a:solidFill>
              <a:latin typeface="Times" pitchFamily="18" charset="0"/>
              <a:cs typeface="Times" pitchFamily="18" charset="0"/>
            </a:endParaRPr>
          </a:p>
        </p:txBody>
      </p:sp>
      <p:sp>
        <p:nvSpPr>
          <p:cNvPr id="4" name="내용 개체 틀 3"/>
          <p:cNvSpPr>
            <a:spLocks noGrp="1"/>
          </p:cNvSpPr>
          <p:nvPr>
            <p:ph idx="1"/>
          </p:nvPr>
        </p:nvSpPr>
        <p:spPr>
          <a:xfrm>
            <a:off x="357158" y="1142984"/>
            <a:ext cx="8472518" cy="5310352"/>
          </a:xfrm>
        </p:spPr>
        <p:txBody>
          <a:bodyPr>
            <a:noAutofit/>
          </a:bodyPr>
          <a:lstStyle/>
          <a:p>
            <a:pPr marL="190500" lvl="1" indent="-190500">
              <a:spcBef>
                <a:spcPct val="60000"/>
              </a:spcBef>
              <a:buFont typeface="Wingdings" pitchFamily="2" charset="2"/>
              <a:buChar char="§"/>
            </a:pPr>
            <a:r>
              <a:rPr lang="en-US" altLang="ko-KR" sz="2500" dirty="0" smtClean="0">
                <a:latin typeface="Times" pitchFamily="18" charset="0"/>
                <a:cs typeface="Times" pitchFamily="18" charset="0"/>
              </a:rPr>
              <a:t>Data partitioned H.264 video transmission [2]</a:t>
            </a:r>
          </a:p>
          <a:p>
            <a:pPr lvl="1">
              <a:buFont typeface="Arial" pitchFamily="34" charset="0"/>
              <a:buChar char="•"/>
            </a:pPr>
            <a:r>
              <a:rPr lang="en-US" altLang="ko-KR" sz="2000" b="1" dirty="0" smtClean="0">
                <a:latin typeface="Times" pitchFamily="18" charset="0"/>
                <a:cs typeface="Times" pitchFamily="18" charset="0"/>
              </a:rPr>
              <a:t>Prioritized video transmission </a:t>
            </a:r>
          </a:p>
          <a:p>
            <a:pPr lvl="1">
              <a:buFont typeface="Arial" pitchFamily="34" charset="0"/>
              <a:buChar char="•"/>
            </a:pPr>
            <a:r>
              <a:rPr lang="en-US" altLang="ko-KR" sz="2000" b="0" dirty="0" smtClean="0">
                <a:latin typeface="Times" pitchFamily="18" charset="0"/>
                <a:cs typeface="Times" pitchFamily="18" charset="0"/>
              </a:rPr>
              <a:t>H.264/AVC provides error resilience tools including data partitioning feature</a:t>
            </a:r>
          </a:p>
          <a:p>
            <a:pPr lvl="1">
              <a:buFont typeface="Arial" pitchFamily="34" charset="0"/>
              <a:buChar char="•"/>
            </a:pPr>
            <a:r>
              <a:rPr lang="en-US" altLang="ko-KR" sz="2000" b="0" dirty="0" smtClean="0">
                <a:latin typeface="Times" pitchFamily="18" charset="0"/>
                <a:cs typeface="Times" pitchFamily="18" charset="0"/>
              </a:rPr>
              <a:t>Data partitioning allows a coded picture to be separated into </a:t>
            </a:r>
            <a:r>
              <a:rPr lang="en-US" altLang="ko-KR" sz="2000" b="1" dirty="0" smtClean="0">
                <a:latin typeface="Times" pitchFamily="18" charset="0"/>
                <a:cs typeface="Times" pitchFamily="18" charset="0"/>
              </a:rPr>
              <a:t>up to three data partitions</a:t>
            </a:r>
            <a:r>
              <a:rPr lang="en-US" altLang="ko-KR" sz="2000" b="0" dirty="0" smtClean="0">
                <a:latin typeface="Times" pitchFamily="18" charset="0"/>
                <a:cs typeface="Times" pitchFamily="18" charset="0"/>
              </a:rPr>
              <a:t> (data partitions A, B and C) in accordance to their importance</a:t>
            </a:r>
          </a:p>
          <a:p>
            <a:pPr lvl="2">
              <a:buFont typeface="Times" pitchFamily="18" charset="0"/>
              <a:buChar char="-"/>
            </a:pPr>
            <a:r>
              <a:rPr lang="en-US" altLang="ko-KR" sz="1800" dirty="0" smtClean="0">
                <a:latin typeface="Times" pitchFamily="18" charset="0"/>
                <a:cs typeface="Times" pitchFamily="18" charset="0"/>
              </a:rPr>
              <a:t>Data partition A contains slice header information which is the most important</a:t>
            </a:r>
          </a:p>
          <a:p>
            <a:pPr lvl="2">
              <a:buFont typeface="Times" pitchFamily="18" charset="0"/>
              <a:buChar char="-"/>
            </a:pPr>
            <a:r>
              <a:rPr lang="en-US" altLang="ko-KR" sz="1800" dirty="0" smtClean="0">
                <a:latin typeface="Times" pitchFamily="18" charset="0"/>
                <a:cs typeface="Times" pitchFamily="18" charset="0"/>
              </a:rPr>
              <a:t>Data partition B includes intra-slice macro blocks which is the second most important</a:t>
            </a:r>
          </a:p>
          <a:p>
            <a:pPr lvl="2">
              <a:buFont typeface="Times" pitchFamily="18" charset="0"/>
              <a:buChar char="-"/>
            </a:pPr>
            <a:r>
              <a:rPr lang="en-US" altLang="ko-KR" sz="1800" dirty="0" smtClean="0">
                <a:latin typeface="Times" pitchFamily="18" charset="0"/>
                <a:cs typeface="Times" pitchFamily="18" charset="0"/>
              </a:rPr>
              <a:t>Data partition C contains inter-coded macro blocks which is the least important</a:t>
            </a:r>
          </a:p>
          <a:p>
            <a:pPr lvl="1">
              <a:buFont typeface="Arial" pitchFamily="34" charset="0"/>
              <a:buChar char="•"/>
            </a:pPr>
            <a:r>
              <a:rPr lang="en-US" altLang="ko-KR" sz="2000" b="0" dirty="0" smtClean="0">
                <a:latin typeface="Times" pitchFamily="18" charset="0"/>
                <a:cs typeface="Times" pitchFamily="18" charset="0"/>
              </a:rPr>
              <a:t>The concept of data partitioned H.264/AVC video transmission (Fig. </a:t>
            </a:r>
            <a:r>
              <a:rPr lang="en-US" altLang="ko-KR" sz="2000" dirty="0" smtClean="0">
                <a:latin typeface="Times" pitchFamily="18" charset="0"/>
                <a:cs typeface="Times" pitchFamily="18" charset="0"/>
              </a:rPr>
              <a:t>2)</a:t>
            </a:r>
            <a:endParaRPr lang="en-US" altLang="ko-KR" sz="2000" b="0" dirty="0" smtClean="0">
              <a:latin typeface="Times" pitchFamily="18" charset="0"/>
              <a:cs typeface="Times" pitchFamily="18" charset="0"/>
            </a:endParaRPr>
          </a:p>
        </p:txBody>
      </p:sp>
      <p:sp>
        <p:nvSpPr>
          <p:cNvPr id="3" name="슬라이드 번호 개체 틀 2"/>
          <p:cNvSpPr>
            <a:spLocks noGrp="1"/>
          </p:cNvSpPr>
          <p:nvPr>
            <p:ph type="sldNum" sz="quarter" idx="4294967295"/>
          </p:nvPr>
        </p:nvSpPr>
        <p:spPr>
          <a:xfrm>
            <a:off x="0" y="6356350"/>
            <a:ext cx="1981200" cy="365125"/>
          </a:xfrm>
          <a:prstGeom prst="rect">
            <a:avLst/>
          </a:prstGeom>
        </p:spPr>
        <p:txBody>
          <a:bodyPr/>
          <a:lstStyle/>
          <a:p>
            <a:fld id="{7794D777-B7CF-4AD5-AD6D-1E5629EA12C7}" type="slidenum">
              <a:rPr lang="ko-KR" altLang="en-US" smtClean="0"/>
              <a:pPr/>
              <a:t>7</a:t>
            </a:fld>
            <a:endParaRPr lang="ko-KR" altLang="en-US"/>
          </a:p>
        </p:txBody>
      </p:sp>
      <p:pic>
        <p:nvPicPr>
          <p:cNvPr id="5" name="Picture 2"/>
          <p:cNvPicPr>
            <a:picLocks noChangeAspect="1" noChangeArrowheads="1"/>
          </p:cNvPicPr>
          <p:nvPr/>
        </p:nvPicPr>
        <p:blipFill>
          <a:blip r:embed="rId3" cstate="print"/>
          <a:srcRect/>
          <a:stretch>
            <a:fillRect/>
          </a:stretch>
        </p:blipFill>
        <p:spPr bwMode="auto">
          <a:xfrm>
            <a:off x="6686550" y="6400800"/>
            <a:ext cx="2457450" cy="457200"/>
          </a:xfrm>
          <a:prstGeom prst="rect">
            <a:avLst/>
          </a:prstGeom>
          <a:noFill/>
          <a:ln w="9525">
            <a:noFill/>
            <a:miter lim="800000"/>
            <a:headEnd/>
            <a:tailEnd/>
          </a:ln>
        </p:spPr>
      </p:pic>
      <p:sp>
        <p:nvSpPr>
          <p:cNvPr id="8" name="TextBox 7"/>
          <p:cNvSpPr txBox="1"/>
          <p:nvPr/>
        </p:nvSpPr>
        <p:spPr>
          <a:xfrm>
            <a:off x="7915275" y="0"/>
            <a:ext cx="1228725" cy="900246"/>
          </a:xfrm>
          <a:prstGeom prst="rect">
            <a:avLst/>
          </a:prstGeom>
          <a:noFill/>
          <a:ln>
            <a:solidFill>
              <a:schemeClr val="tx1">
                <a:lumMod val="50000"/>
                <a:lumOff val="50000"/>
              </a:schemeClr>
            </a:solidFill>
          </a:ln>
        </p:spPr>
        <p:txBody>
          <a:bodyPr wrap="square" rtlCol="0">
            <a:spAutoFit/>
          </a:bodyPr>
          <a:lstStyle/>
          <a:p>
            <a:pPr algn="ctr"/>
            <a:r>
              <a:rPr lang="en-US" altLang="ko-KR" sz="1050" dirty="0">
                <a:solidFill>
                  <a:schemeClr val="bg1"/>
                </a:solidFill>
                <a:latin typeface="Times" pitchFamily="18" charset="0"/>
                <a:cs typeface="Times" pitchFamily="18" charset="0"/>
              </a:rPr>
              <a:t>Introduction</a:t>
            </a:r>
          </a:p>
          <a:p>
            <a:pPr algn="ctr"/>
            <a:r>
              <a:rPr lang="en-US" altLang="ko-KR" sz="1100" b="1" dirty="0">
                <a:solidFill>
                  <a:schemeClr val="bg1"/>
                </a:solidFill>
                <a:latin typeface="Times" pitchFamily="18" charset="0"/>
                <a:cs typeface="Times" pitchFamily="18" charset="0"/>
              </a:rPr>
              <a:t>Related work</a:t>
            </a:r>
          </a:p>
          <a:p>
            <a:pPr algn="ctr"/>
            <a:r>
              <a:rPr lang="en-US" altLang="ko-KR" sz="1050" dirty="0">
                <a:solidFill>
                  <a:schemeClr val="bg1"/>
                </a:solidFill>
                <a:latin typeface="Times" pitchFamily="18" charset="0"/>
                <a:cs typeface="Times" pitchFamily="18" charset="0"/>
              </a:rPr>
              <a:t>OEFMON</a:t>
            </a:r>
          </a:p>
          <a:p>
            <a:pPr algn="ctr"/>
            <a:r>
              <a:rPr lang="en-US" altLang="ko-KR" sz="1050" dirty="0">
                <a:solidFill>
                  <a:schemeClr val="bg1"/>
                </a:solidFill>
                <a:latin typeface="Times" pitchFamily="18" charset="0"/>
                <a:cs typeface="Times" pitchFamily="18" charset="0"/>
              </a:rPr>
              <a:t>Case studies</a:t>
            </a:r>
          </a:p>
          <a:p>
            <a:pPr algn="ctr"/>
            <a:r>
              <a:rPr lang="en-US" altLang="ko-KR" sz="1050" dirty="0">
                <a:solidFill>
                  <a:schemeClr val="bg1"/>
                </a:solidFill>
                <a:latin typeface="Times" pitchFamily="18" charset="0"/>
                <a:cs typeface="Times" pitchFamily="18" charset="0"/>
              </a:rPr>
              <a:t>Conclusions</a:t>
            </a:r>
            <a:endParaRPr lang="ko-KR" altLang="en-US" sz="1050" dirty="0">
              <a:solidFill>
                <a:schemeClr val="bg1"/>
              </a:solidFill>
            </a:endParaRPr>
          </a:p>
        </p:txBody>
      </p:sp>
      <p:sp>
        <p:nvSpPr>
          <p:cNvPr id="10" name="TextBox 9"/>
          <p:cNvSpPr txBox="1"/>
          <p:nvPr/>
        </p:nvSpPr>
        <p:spPr>
          <a:xfrm flipH="1">
            <a:off x="553955" y="6093855"/>
            <a:ext cx="7375723" cy="369332"/>
          </a:xfrm>
          <a:prstGeom prst="rect">
            <a:avLst/>
          </a:prstGeom>
          <a:noFill/>
        </p:spPr>
        <p:txBody>
          <a:bodyPr wrap="square" rtlCol="0">
            <a:spAutoFit/>
          </a:bodyPr>
          <a:lstStyle/>
          <a:p>
            <a:r>
              <a:rPr lang="en-US" altLang="ko-KR" dirty="0" smtClean="0">
                <a:latin typeface="Times" pitchFamily="18" charset="0"/>
                <a:cs typeface="Times" pitchFamily="18" charset="0"/>
              </a:rPr>
              <a:t>Fig. 2. The concept of Data partitioned H.264 </a:t>
            </a:r>
            <a:r>
              <a:rPr lang="en-US" altLang="ko-KR" dirty="0">
                <a:latin typeface="Times" pitchFamily="18" charset="0"/>
                <a:cs typeface="Times" pitchFamily="18" charset="0"/>
              </a:rPr>
              <a:t>video </a:t>
            </a:r>
            <a:r>
              <a:rPr lang="en-US" altLang="ko-KR" dirty="0" smtClean="0">
                <a:latin typeface="Times" pitchFamily="18" charset="0"/>
                <a:cs typeface="Times" pitchFamily="18" charset="0"/>
              </a:rPr>
              <a:t>transmission</a:t>
            </a:r>
            <a:endParaRPr lang="ko-KR" altLang="en-US" dirty="0">
              <a:latin typeface="Times" pitchFamily="18" charset="0"/>
              <a:cs typeface="Times" pitchFamily="18" charset="0"/>
            </a:endParaRPr>
          </a:p>
        </p:txBody>
      </p:sp>
      <p:grpSp>
        <p:nvGrpSpPr>
          <p:cNvPr id="52" name="그룹 51"/>
          <p:cNvGrpSpPr/>
          <p:nvPr/>
        </p:nvGrpSpPr>
        <p:grpSpPr>
          <a:xfrm>
            <a:off x="950243" y="4955803"/>
            <a:ext cx="5803354" cy="1229246"/>
            <a:chOff x="1475656" y="4955803"/>
            <a:chExt cx="5803354" cy="1229246"/>
          </a:xfrm>
        </p:grpSpPr>
        <p:sp>
          <p:nvSpPr>
            <p:cNvPr id="6" name="직사각형 5"/>
            <p:cNvSpPr/>
            <p:nvPr/>
          </p:nvSpPr>
          <p:spPr bwMode="auto">
            <a:xfrm>
              <a:off x="1475656" y="5229200"/>
              <a:ext cx="1080120" cy="576064"/>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non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ko-KR" sz="1400" b="0" i="0" u="none" strike="noStrike" cap="none" normalizeH="0" baseline="0" dirty="0" smtClean="0">
                  <a:ln>
                    <a:noFill/>
                  </a:ln>
                  <a:solidFill>
                    <a:schemeClr val="tx1"/>
                  </a:solidFill>
                  <a:effectLst/>
                  <a:latin typeface="Arial" charset="0"/>
                </a:rPr>
                <a:t>H.264</a:t>
              </a:r>
            </a:p>
            <a:p>
              <a:pPr marL="0" marR="0" indent="0" algn="ctr" defTabSz="914400" rtl="0" eaLnBrk="1" fontAlgn="base" latinLnBrk="0" hangingPunct="1">
                <a:lnSpc>
                  <a:spcPct val="100000"/>
                </a:lnSpc>
                <a:spcBef>
                  <a:spcPct val="0"/>
                </a:spcBef>
                <a:spcAft>
                  <a:spcPct val="0"/>
                </a:spcAft>
                <a:buClrTx/>
                <a:buSzTx/>
                <a:buFontTx/>
                <a:buNone/>
                <a:tabLst/>
              </a:pPr>
              <a:r>
                <a:rPr lang="en-US" altLang="ko-KR" sz="1400" dirty="0" smtClean="0">
                  <a:latin typeface="Arial" charset="0"/>
                </a:rPr>
                <a:t>Encoder</a:t>
              </a:r>
              <a:endParaRPr kumimoji="0" lang="ko-KR" altLang="en-US" sz="1400" b="0" i="0" u="none" strike="noStrike" cap="none" normalizeH="0" baseline="0" dirty="0" smtClean="0">
                <a:ln>
                  <a:noFill/>
                </a:ln>
                <a:solidFill>
                  <a:schemeClr val="tx1"/>
                </a:solidFill>
                <a:effectLst/>
                <a:latin typeface="Arial" charset="0"/>
              </a:endParaRPr>
            </a:p>
          </p:txBody>
        </p:sp>
        <p:sp>
          <p:nvSpPr>
            <p:cNvPr id="7" name="오른쪽 화살표 6"/>
            <p:cNvSpPr/>
            <p:nvPr/>
          </p:nvSpPr>
          <p:spPr bwMode="auto">
            <a:xfrm>
              <a:off x="3851920" y="4955803"/>
              <a:ext cx="1728192" cy="360040"/>
            </a:xfrm>
            <a:prstGeom prst="rightArrow">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non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ko-KR" sz="1200" b="0" i="0" u="none" strike="noStrike" cap="none" normalizeH="0" baseline="0" dirty="0" smtClean="0">
                  <a:ln>
                    <a:noFill/>
                  </a:ln>
                  <a:solidFill>
                    <a:schemeClr val="tx1"/>
                  </a:solidFill>
                  <a:effectLst/>
                  <a:latin typeface="Arial" charset="0"/>
                </a:rPr>
                <a:t>Reliable Channel</a:t>
              </a:r>
              <a:endParaRPr kumimoji="0" lang="ko-KR" altLang="en-US" sz="1200" b="0" i="0" u="none" strike="noStrike" cap="none" normalizeH="0" baseline="0" dirty="0" smtClean="0">
                <a:ln>
                  <a:noFill/>
                </a:ln>
                <a:solidFill>
                  <a:schemeClr val="tx1"/>
                </a:solidFill>
                <a:effectLst/>
                <a:latin typeface="Arial" charset="0"/>
              </a:endParaRPr>
            </a:p>
          </p:txBody>
        </p:sp>
        <p:sp>
          <p:nvSpPr>
            <p:cNvPr id="11" name="오른쪽 화살표 10"/>
            <p:cNvSpPr/>
            <p:nvPr/>
          </p:nvSpPr>
          <p:spPr bwMode="auto">
            <a:xfrm>
              <a:off x="3851920" y="5337015"/>
              <a:ext cx="1728192" cy="360040"/>
            </a:xfrm>
            <a:prstGeom prst="rightArrow">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non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ko-KR" sz="1200" b="0" i="0" u="none" strike="noStrike" cap="none" normalizeH="0" baseline="0" dirty="0" smtClean="0">
                  <a:ln>
                    <a:noFill/>
                  </a:ln>
                  <a:solidFill>
                    <a:schemeClr val="tx1"/>
                  </a:solidFill>
                  <a:effectLst/>
                  <a:latin typeface="Arial" charset="0"/>
                </a:rPr>
                <a:t>Mid-reliable Channel</a:t>
              </a:r>
              <a:endParaRPr kumimoji="0" lang="ko-KR" altLang="en-US" sz="1200" b="0" i="0" u="none" strike="noStrike" cap="none" normalizeH="0" baseline="0" dirty="0" smtClean="0">
                <a:ln>
                  <a:noFill/>
                </a:ln>
                <a:solidFill>
                  <a:schemeClr val="tx1"/>
                </a:solidFill>
                <a:effectLst/>
                <a:latin typeface="Arial" charset="0"/>
              </a:endParaRPr>
            </a:p>
          </p:txBody>
        </p:sp>
        <p:sp>
          <p:nvSpPr>
            <p:cNvPr id="12" name="오른쪽 화살표 11"/>
            <p:cNvSpPr/>
            <p:nvPr/>
          </p:nvSpPr>
          <p:spPr bwMode="auto">
            <a:xfrm>
              <a:off x="3851920" y="5733256"/>
              <a:ext cx="1728192" cy="360040"/>
            </a:xfrm>
            <a:prstGeom prst="rightArrow">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non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ko-KR" sz="1200" b="0" i="0" u="none" strike="noStrike" cap="none" normalizeH="0" baseline="0" dirty="0" smtClean="0">
                  <a:ln>
                    <a:noFill/>
                  </a:ln>
                  <a:solidFill>
                    <a:schemeClr val="tx1"/>
                  </a:solidFill>
                  <a:effectLst/>
                  <a:latin typeface="Arial" charset="0"/>
                </a:rPr>
                <a:t>Unreliable Channel</a:t>
              </a:r>
              <a:endParaRPr kumimoji="0" lang="ko-KR" altLang="en-US" sz="1200" b="0" i="0" u="none" strike="noStrike" cap="none" normalizeH="0" baseline="0" dirty="0" smtClean="0">
                <a:ln>
                  <a:noFill/>
                </a:ln>
                <a:solidFill>
                  <a:schemeClr val="tx1"/>
                </a:solidFill>
                <a:effectLst/>
                <a:latin typeface="Arial" charset="0"/>
              </a:endParaRPr>
            </a:p>
          </p:txBody>
        </p:sp>
        <p:cxnSp>
          <p:nvCxnSpPr>
            <p:cNvPr id="14" name="꺾인 연결선 13"/>
            <p:cNvCxnSpPr>
              <a:endCxn id="7" idx="1"/>
            </p:cNvCxnSpPr>
            <p:nvPr/>
          </p:nvCxnSpPr>
          <p:spPr bwMode="auto">
            <a:xfrm flipV="1">
              <a:off x="2555776" y="5135823"/>
              <a:ext cx="1296144" cy="309402"/>
            </a:xfrm>
            <a:prstGeom prst="bentConnector3">
              <a:avLst>
                <a:gd name="adj1" fmla="val 17381"/>
              </a:avLst>
            </a:prstGeom>
            <a:solidFill>
              <a:schemeClr val="accent1"/>
            </a:solidFill>
            <a:ln w="9525" cap="flat" cmpd="sng" algn="ctr">
              <a:solidFill>
                <a:schemeClr val="tx1"/>
              </a:solidFill>
              <a:prstDash val="solid"/>
              <a:round/>
              <a:headEnd type="none" w="med" len="med"/>
              <a:tailEnd type="arrow"/>
            </a:ln>
            <a:effectLst/>
          </p:spPr>
        </p:cxnSp>
        <p:cxnSp>
          <p:nvCxnSpPr>
            <p:cNvPr id="16" name="꺾인 연결선 15"/>
            <p:cNvCxnSpPr>
              <a:endCxn id="12" idx="1"/>
            </p:cNvCxnSpPr>
            <p:nvPr/>
          </p:nvCxnSpPr>
          <p:spPr bwMode="auto">
            <a:xfrm>
              <a:off x="2555776" y="5589240"/>
              <a:ext cx="1296144" cy="324036"/>
            </a:xfrm>
            <a:prstGeom prst="bentConnector3">
              <a:avLst>
                <a:gd name="adj1" fmla="val 18140"/>
              </a:avLst>
            </a:prstGeom>
            <a:solidFill>
              <a:schemeClr val="accent1"/>
            </a:solidFill>
            <a:ln w="9525" cap="flat" cmpd="sng" algn="ctr">
              <a:solidFill>
                <a:schemeClr val="tx1"/>
              </a:solidFill>
              <a:prstDash val="solid"/>
              <a:round/>
              <a:headEnd type="none" w="med" len="med"/>
              <a:tailEnd type="arrow"/>
            </a:ln>
            <a:effectLst/>
          </p:spPr>
        </p:cxnSp>
        <p:cxnSp>
          <p:nvCxnSpPr>
            <p:cNvPr id="21" name="직선 화살표 연결선 20"/>
            <p:cNvCxnSpPr/>
            <p:nvPr/>
          </p:nvCxnSpPr>
          <p:spPr bwMode="auto">
            <a:xfrm flipV="1">
              <a:off x="2555776" y="5517232"/>
              <a:ext cx="1296144" cy="197"/>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35" name="직사각형 34"/>
            <p:cNvSpPr/>
            <p:nvPr/>
          </p:nvSpPr>
          <p:spPr>
            <a:xfrm>
              <a:off x="2813237" y="5065439"/>
              <a:ext cx="966675" cy="307777"/>
            </a:xfrm>
            <a:prstGeom prst="rect">
              <a:avLst/>
            </a:prstGeom>
          </p:spPr>
          <p:txBody>
            <a:bodyPr wrap="none">
              <a:spAutoFit/>
            </a:bodyPr>
            <a:lstStyle/>
            <a:p>
              <a:r>
                <a:rPr lang="en-US" altLang="ko-KR" sz="1400" dirty="0" smtClean="0">
                  <a:latin typeface="Times" pitchFamily="18" charset="0"/>
                  <a:cs typeface="Times" pitchFamily="18" charset="0"/>
                </a:rPr>
                <a:t>Partition A</a:t>
              </a:r>
              <a:endParaRPr lang="ko-KR" altLang="en-US" sz="1400" dirty="0"/>
            </a:p>
          </p:txBody>
        </p:sp>
        <p:sp>
          <p:nvSpPr>
            <p:cNvPr id="36" name="직사각형 35"/>
            <p:cNvSpPr/>
            <p:nvPr/>
          </p:nvSpPr>
          <p:spPr>
            <a:xfrm>
              <a:off x="2822599" y="5497487"/>
              <a:ext cx="957313" cy="307777"/>
            </a:xfrm>
            <a:prstGeom prst="rect">
              <a:avLst/>
            </a:prstGeom>
          </p:spPr>
          <p:txBody>
            <a:bodyPr wrap="none">
              <a:spAutoFit/>
            </a:bodyPr>
            <a:lstStyle/>
            <a:p>
              <a:r>
                <a:rPr lang="en-US" altLang="ko-KR" sz="1400" dirty="0" smtClean="0">
                  <a:latin typeface="Times" pitchFamily="18" charset="0"/>
                  <a:cs typeface="Times" pitchFamily="18" charset="0"/>
                </a:rPr>
                <a:t>partition B</a:t>
              </a:r>
              <a:endParaRPr lang="ko-KR" altLang="en-US" sz="1400" dirty="0"/>
            </a:p>
          </p:txBody>
        </p:sp>
        <p:sp>
          <p:nvSpPr>
            <p:cNvPr id="37" name="직사각형 36"/>
            <p:cNvSpPr/>
            <p:nvPr/>
          </p:nvSpPr>
          <p:spPr>
            <a:xfrm>
              <a:off x="2822599" y="5877272"/>
              <a:ext cx="966931" cy="307777"/>
            </a:xfrm>
            <a:prstGeom prst="rect">
              <a:avLst/>
            </a:prstGeom>
          </p:spPr>
          <p:txBody>
            <a:bodyPr wrap="none">
              <a:spAutoFit/>
            </a:bodyPr>
            <a:lstStyle/>
            <a:p>
              <a:r>
                <a:rPr lang="en-US" altLang="ko-KR" sz="1400" dirty="0" smtClean="0">
                  <a:latin typeface="Times" pitchFamily="18" charset="0"/>
                  <a:cs typeface="Times" pitchFamily="18" charset="0"/>
                </a:rPr>
                <a:t>Partition C</a:t>
              </a:r>
              <a:endParaRPr lang="ko-KR" altLang="en-US" sz="1400" dirty="0"/>
            </a:p>
          </p:txBody>
        </p:sp>
        <p:sp>
          <p:nvSpPr>
            <p:cNvPr id="45" name="직사각형 44"/>
            <p:cNvSpPr/>
            <p:nvPr/>
          </p:nvSpPr>
          <p:spPr bwMode="auto">
            <a:xfrm>
              <a:off x="6198890" y="5229397"/>
              <a:ext cx="1080120" cy="576064"/>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non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ko-KR" sz="1400" b="0" i="0" u="none" strike="noStrike" cap="none" normalizeH="0" baseline="0" dirty="0" smtClean="0">
                  <a:ln>
                    <a:noFill/>
                  </a:ln>
                  <a:solidFill>
                    <a:schemeClr val="tx1"/>
                  </a:solidFill>
                  <a:effectLst/>
                  <a:latin typeface="Arial" charset="0"/>
                </a:rPr>
                <a:t>H.264</a:t>
              </a:r>
            </a:p>
            <a:p>
              <a:pPr marL="0" marR="0" indent="0" algn="ctr" defTabSz="914400" rtl="0" eaLnBrk="1" fontAlgn="base" latinLnBrk="0" hangingPunct="1">
                <a:lnSpc>
                  <a:spcPct val="100000"/>
                </a:lnSpc>
                <a:spcBef>
                  <a:spcPct val="0"/>
                </a:spcBef>
                <a:spcAft>
                  <a:spcPct val="0"/>
                </a:spcAft>
                <a:buClrTx/>
                <a:buSzTx/>
                <a:buFontTx/>
                <a:buNone/>
                <a:tabLst/>
              </a:pPr>
              <a:r>
                <a:rPr lang="en-US" altLang="ko-KR" sz="1400" dirty="0" smtClean="0">
                  <a:latin typeface="Arial" charset="0"/>
                </a:rPr>
                <a:t>Decoder</a:t>
              </a:r>
              <a:endParaRPr kumimoji="0" lang="ko-KR" altLang="en-US" sz="1400" b="0" i="0" u="none" strike="noStrike" cap="none" normalizeH="0" baseline="0" dirty="0" smtClean="0">
                <a:ln>
                  <a:noFill/>
                </a:ln>
                <a:solidFill>
                  <a:schemeClr val="tx1"/>
                </a:solidFill>
                <a:effectLst/>
                <a:latin typeface="Arial" charset="0"/>
              </a:endParaRPr>
            </a:p>
          </p:txBody>
        </p:sp>
        <p:cxnSp>
          <p:nvCxnSpPr>
            <p:cNvPr id="46" name="꺾인 연결선 45"/>
            <p:cNvCxnSpPr/>
            <p:nvPr/>
          </p:nvCxnSpPr>
          <p:spPr bwMode="auto">
            <a:xfrm>
              <a:off x="5580112" y="5135823"/>
              <a:ext cx="618778" cy="237393"/>
            </a:xfrm>
            <a:prstGeom prst="bentConnector3">
              <a:avLst>
                <a:gd name="adj1" fmla="val 50000"/>
              </a:avLst>
            </a:prstGeom>
            <a:solidFill>
              <a:schemeClr val="accent1"/>
            </a:solidFill>
            <a:ln w="9525" cap="flat" cmpd="sng" algn="ctr">
              <a:solidFill>
                <a:schemeClr val="tx1"/>
              </a:solidFill>
              <a:prstDash val="solid"/>
              <a:round/>
              <a:headEnd type="none" w="med" len="med"/>
              <a:tailEnd type="arrow"/>
            </a:ln>
            <a:effectLst/>
          </p:spPr>
        </p:cxnSp>
        <p:cxnSp>
          <p:nvCxnSpPr>
            <p:cNvPr id="48" name="직선 화살표 연결선 47"/>
            <p:cNvCxnSpPr>
              <a:endCxn id="45" idx="1"/>
            </p:cNvCxnSpPr>
            <p:nvPr/>
          </p:nvCxnSpPr>
          <p:spPr bwMode="auto">
            <a:xfrm flipV="1">
              <a:off x="5580112" y="5517429"/>
              <a:ext cx="618778" cy="1108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50" name="꺾인 연결선 49"/>
            <p:cNvCxnSpPr/>
            <p:nvPr/>
          </p:nvCxnSpPr>
          <p:spPr bwMode="auto">
            <a:xfrm flipV="1">
              <a:off x="5580112" y="5697055"/>
              <a:ext cx="618778" cy="234223"/>
            </a:xfrm>
            <a:prstGeom prst="bentConnector3">
              <a:avLst>
                <a:gd name="adj1" fmla="val 50000"/>
              </a:avLst>
            </a:prstGeom>
            <a:solidFill>
              <a:schemeClr val="accent1"/>
            </a:solidFill>
            <a:ln w="9525" cap="flat" cmpd="sng" algn="ctr">
              <a:solidFill>
                <a:schemeClr val="tx1"/>
              </a:solidFill>
              <a:prstDash val="solid"/>
              <a:round/>
              <a:headEnd type="none" w="med" len="med"/>
              <a:tailEnd type="arrow"/>
            </a:ln>
            <a:effectLst/>
          </p:spPr>
        </p:cxnSp>
      </p:grpSp>
    </p:spTree>
    <p:extLst>
      <p:ext uri="{BB962C8B-B14F-4D97-AF65-F5344CB8AC3E}">
        <p14:creationId xmlns:p14="http://schemas.microsoft.com/office/powerpoint/2010/main" val="887688181"/>
      </p:ext>
    </p:extLst>
  </p:cSld>
  <p:clrMapOvr>
    <a:masterClrMapping/>
  </p:clrMapOvr>
  <p:transition spd="med">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314325" y="236637"/>
            <a:ext cx="5540375" cy="600075"/>
          </a:xfrm>
        </p:spPr>
        <p:txBody>
          <a:bodyPr>
            <a:normAutofit/>
          </a:bodyPr>
          <a:lstStyle/>
          <a:p>
            <a:r>
              <a:rPr lang="en-US" altLang="ko-KR" sz="3500" dirty="0">
                <a:solidFill>
                  <a:schemeClr val="bg1"/>
                </a:solidFill>
                <a:latin typeface="Times" pitchFamily="18" charset="0"/>
                <a:cs typeface="Times" pitchFamily="18" charset="0"/>
              </a:rPr>
              <a:t>Related </a:t>
            </a:r>
            <a:r>
              <a:rPr lang="en-US" altLang="ko-KR" sz="3500" dirty="0" smtClean="0">
                <a:solidFill>
                  <a:schemeClr val="bg1"/>
                </a:solidFill>
                <a:latin typeface="Times" pitchFamily="18" charset="0"/>
                <a:cs typeface="Times" pitchFamily="18" charset="0"/>
              </a:rPr>
              <a:t>work (3/4</a:t>
            </a:r>
            <a:r>
              <a:rPr lang="en-US" altLang="ko-KR" sz="3500" b="1" dirty="0" smtClean="0">
                <a:solidFill>
                  <a:schemeClr val="bg1"/>
                </a:solidFill>
                <a:latin typeface="Times" pitchFamily="18" charset="0"/>
                <a:cs typeface="Times" pitchFamily="18" charset="0"/>
              </a:rPr>
              <a:t>)</a:t>
            </a:r>
            <a:endParaRPr lang="ko-KR" altLang="en-US" sz="3500" b="1" dirty="0">
              <a:solidFill>
                <a:schemeClr val="bg1"/>
              </a:solidFill>
              <a:latin typeface="Times" pitchFamily="18" charset="0"/>
              <a:cs typeface="Times" pitchFamily="18" charset="0"/>
            </a:endParaRPr>
          </a:p>
        </p:txBody>
      </p:sp>
      <p:sp>
        <p:nvSpPr>
          <p:cNvPr id="4" name="내용 개체 틀 3"/>
          <p:cNvSpPr>
            <a:spLocks noGrp="1"/>
          </p:cNvSpPr>
          <p:nvPr>
            <p:ph idx="1"/>
          </p:nvPr>
        </p:nvSpPr>
        <p:spPr>
          <a:xfrm>
            <a:off x="357158" y="1142984"/>
            <a:ext cx="8535322" cy="5022320"/>
          </a:xfrm>
        </p:spPr>
        <p:txBody>
          <a:bodyPr>
            <a:noAutofit/>
          </a:bodyPr>
          <a:lstStyle/>
          <a:p>
            <a:r>
              <a:rPr lang="en-US" altLang="zh-TW" sz="2500" b="0" dirty="0">
                <a:latin typeface="Times" pitchFamily="18" charset="0"/>
                <a:cs typeface="Times" pitchFamily="18" charset="0"/>
              </a:rPr>
              <a:t>Multimedia framework</a:t>
            </a:r>
          </a:p>
          <a:p>
            <a:pPr lvl="1">
              <a:buFont typeface="Arial" pitchFamily="34" charset="0"/>
              <a:buChar char="•"/>
            </a:pPr>
            <a:r>
              <a:rPr lang="en-US" altLang="zh-TW" sz="2000" dirty="0" smtClean="0">
                <a:latin typeface="Times" pitchFamily="18" charset="0"/>
                <a:cs typeface="Times" pitchFamily="18" charset="0"/>
              </a:rPr>
              <a:t>is </a:t>
            </a:r>
            <a:r>
              <a:rPr lang="en-US" altLang="zh-TW" sz="2000" dirty="0">
                <a:latin typeface="Times" pitchFamily="18" charset="0"/>
                <a:cs typeface="Times" pitchFamily="18" charset="0"/>
              </a:rPr>
              <a:t>designed to handle </a:t>
            </a:r>
            <a:r>
              <a:rPr lang="en-US" altLang="zh-TW" sz="2000" dirty="0" smtClean="0">
                <a:latin typeface="Times" pitchFamily="18" charset="0"/>
                <a:cs typeface="Times" pitchFamily="18" charset="0"/>
              </a:rPr>
              <a:t>multimedia</a:t>
            </a:r>
          </a:p>
          <a:p>
            <a:pPr lvl="1">
              <a:buFont typeface="Arial" pitchFamily="34" charset="0"/>
              <a:buChar char="•"/>
            </a:pPr>
            <a:r>
              <a:rPr lang="en-US" altLang="zh-TW" sz="2000" dirty="0">
                <a:latin typeface="Times" pitchFamily="18" charset="0"/>
                <a:cs typeface="Times" pitchFamily="18" charset="0"/>
              </a:rPr>
              <a:t>p</a:t>
            </a:r>
            <a:r>
              <a:rPr lang="en-US" altLang="zh-TW" sz="2000" dirty="0" smtClean="0">
                <a:latin typeface="Times" pitchFamily="18" charset="0"/>
                <a:cs typeface="Times" pitchFamily="18" charset="0"/>
              </a:rPr>
              <a:t>rovides a </a:t>
            </a:r>
            <a:r>
              <a:rPr lang="en-US" altLang="zh-TW" sz="2000" dirty="0">
                <a:latin typeface="Times" pitchFamily="18" charset="0"/>
                <a:cs typeface="Times" pitchFamily="18" charset="0"/>
              </a:rPr>
              <a:t>common interface for integrating </a:t>
            </a:r>
            <a:r>
              <a:rPr lang="en-US" altLang="zh-TW" sz="2000" dirty="0" smtClean="0">
                <a:latin typeface="Times" pitchFamily="18" charset="0"/>
                <a:cs typeface="Times" pitchFamily="18" charset="0"/>
              </a:rPr>
              <a:t>various codecs</a:t>
            </a:r>
          </a:p>
          <a:p>
            <a:pPr lvl="1">
              <a:buFont typeface="Arial" pitchFamily="34" charset="0"/>
              <a:buChar char="•"/>
            </a:pPr>
            <a:r>
              <a:rPr lang="en-US" altLang="zh-TW" sz="2000" dirty="0" smtClean="0">
                <a:latin typeface="Times" pitchFamily="18" charset="0"/>
                <a:cs typeface="Times" pitchFamily="18" charset="0"/>
              </a:rPr>
              <a:t>facilitate the use of </a:t>
            </a:r>
            <a:r>
              <a:rPr lang="en-US" altLang="zh-TW" sz="2000" b="1" dirty="0" smtClean="0">
                <a:latin typeface="Times" pitchFamily="18" charset="0"/>
                <a:cs typeface="Times" pitchFamily="18" charset="0"/>
              </a:rPr>
              <a:t>a </a:t>
            </a:r>
            <a:r>
              <a:rPr lang="en-US" altLang="zh-TW" sz="2000" b="1" dirty="0">
                <a:latin typeface="Times" pitchFamily="18" charset="0"/>
                <a:cs typeface="Times" pitchFamily="18" charset="0"/>
              </a:rPr>
              <a:t>number of multimedia </a:t>
            </a:r>
            <a:r>
              <a:rPr lang="en-US" altLang="zh-TW" sz="2000" b="1" dirty="0" smtClean="0">
                <a:latin typeface="Times" pitchFamily="18" charset="0"/>
                <a:cs typeface="Times" pitchFamily="18" charset="0"/>
              </a:rPr>
              <a:t>codecs</a:t>
            </a:r>
          </a:p>
          <a:p>
            <a:pPr lvl="1">
              <a:buFont typeface="Arial" pitchFamily="34" charset="0"/>
              <a:buChar char="•"/>
            </a:pPr>
            <a:r>
              <a:rPr lang="en-US" altLang="zh-TW" sz="2000" dirty="0" smtClean="0">
                <a:latin typeface="Times" pitchFamily="18" charset="0"/>
                <a:cs typeface="Times" pitchFamily="18" charset="0"/>
              </a:rPr>
              <a:t>Examples are </a:t>
            </a:r>
            <a:r>
              <a:rPr lang="en-US" altLang="zh-TW" sz="2000" dirty="0">
                <a:latin typeface="Times" pitchFamily="18" charset="0"/>
                <a:cs typeface="Times" pitchFamily="18" charset="0"/>
              </a:rPr>
              <a:t>DirectShow [5] </a:t>
            </a:r>
            <a:r>
              <a:rPr lang="en-US" altLang="zh-TW" sz="2000" dirty="0" smtClean="0">
                <a:latin typeface="Times" pitchFamily="18" charset="0"/>
                <a:cs typeface="Times" pitchFamily="18" charset="0"/>
              </a:rPr>
              <a:t>in Microsoft windows </a:t>
            </a:r>
            <a:r>
              <a:rPr lang="en-US" altLang="zh-TW" sz="2000" dirty="0">
                <a:latin typeface="Times" pitchFamily="18" charset="0"/>
                <a:cs typeface="Times" pitchFamily="18" charset="0"/>
              </a:rPr>
              <a:t>and </a:t>
            </a:r>
            <a:r>
              <a:rPr lang="en-US" altLang="zh-TW" sz="2000" dirty="0" err="1">
                <a:latin typeface="Times" pitchFamily="18" charset="0"/>
                <a:cs typeface="Times" pitchFamily="18" charset="0"/>
              </a:rPr>
              <a:t>Gstreamer</a:t>
            </a:r>
            <a:r>
              <a:rPr lang="en-US" altLang="zh-TW" sz="2000" dirty="0">
                <a:latin typeface="Times" pitchFamily="18" charset="0"/>
                <a:cs typeface="Times" pitchFamily="18" charset="0"/>
              </a:rPr>
              <a:t> [6] </a:t>
            </a:r>
            <a:r>
              <a:rPr lang="en-US" altLang="zh-TW" sz="2000" dirty="0" smtClean="0">
                <a:latin typeface="Times" pitchFamily="18" charset="0"/>
                <a:cs typeface="Times" pitchFamily="18" charset="0"/>
              </a:rPr>
              <a:t>in Linux</a:t>
            </a:r>
          </a:p>
          <a:p>
            <a:r>
              <a:rPr lang="en-US" altLang="ko-KR" sz="2500" b="0" dirty="0">
                <a:latin typeface="Times" pitchFamily="18" charset="0"/>
                <a:cs typeface="Times" pitchFamily="18" charset="0"/>
              </a:rPr>
              <a:t>DirectShow</a:t>
            </a:r>
            <a:endParaRPr lang="en-US" altLang="zh-TW" sz="2500" b="0" dirty="0">
              <a:latin typeface="Times" pitchFamily="18" charset="0"/>
              <a:cs typeface="Times" pitchFamily="18" charset="0"/>
            </a:endParaRPr>
          </a:p>
          <a:p>
            <a:pPr lvl="1">
              <a:buFont typeface="Arial" pitchFamily="34" charset="0"/>
              <a:buChar char="•"/>
            </a:pPr>
            <a:r>
              <a:rPr lang="en-US" altLang="zh-TW" sz="2000" dirty="0">
                <a:latin typeface="Times" pitchFamily="18" charset="0"/>
                <a:cs typeface="Times" pitchFamily="18" charset="0"/>
              </a:rPr>
              <a:t>support a number of video codecs including </a:t>
            </a:r>
            <a:r>
              <a:rPr lang="en-US" altLang="zh-TW" sz="2000" dirty="0" smtClean="0">
                <a:latin typeface="Times" pitchFamily="18" charset="0"/>
                <a:cs typeface="Times" pitchFamily="18" charset="0"/>
              </a:rPr>
              <a:t>VP 8 [7] </a:t>
            </a:r>
            <a:r>
              <a:rPr lang="en-US" altLang="zh-TW" sz="2000" dirty="0">
                <a:latin typeface="Times" pitchFamily="18" charset="0"/>
                <a:cs typeface="Times" pitchFamily="18" charset="0"/>
              </a:rPr>
              <a:t>and </a:t>
            </a:r>
            <a:r>
              <a:rPr lang="en-US" altLang="zh-TW" sz="2000" dirty="0" smtClean="0">
                <a:latin typeface="Times" pitchFamily="18" charset="0"/>
                <a:cs typeface="Times" pitchFamily="18" charset="0"/>
              </a:rPr>
              <a:t>VC-1 [8]</a:t>
            </a:r>
            <a:endParaRPr lang="en-US" altLang="zh-TW" sz="2000" dirty="0">
              <a:latin typeface="Times" pitchFamily="18" charset="0"/>
              <a:cs typeface="Times" pitchFamily="18" charset="0"/>
            </a:endParaRPr>
          </a:p>
          <a:p>
            <a:pPr lvl="1">
              <a:buFont typeface="Arial" pitchFamily="34" charset="0"/>
              <a:buChar char="•"/>
            </a:pPr>
            <a:r>
              <a:rPr lang="en-US" altLang="zh-TW" sz="2000" dirty="0">
                <a:latin typeface="Times" pitchFamily="18" charset="0"/>
                <a:cs typeface="Times" pitchFamily="18" charset="0"/>
              </a:rPr>
              <a:t>is a flexible architecture based on Component Object Model</a:t>
            </a:r>
          </a:p>
          <a:p>
            <a:pPr lvl="1">
              <a:buFont typeface="Arial" pitchFamily="34" charset="0"/>
              <a:buChar char="•"/>
            </a:pPr>
            <a:r>
              <a:rPr lang="en-US" altLang="zh-TW" sz="2000" dirty="0">
                <a:latin typeface="Times" pitchFamily="18" charset="0"/>
                <a:cs typeface="Times" pitchFamily="18" charset="0"/>
              </a:rPr>
              <a:t>separates multimedia work into multiple processing units and processes </a:t>
            </a:r>
            <a:r>
              <a:rPr lang="en-US" altLang="zh-TW" sz="2000" dirty="0" smtClean="0">
                <a:latin typeface="Times" pitchFamily="18" charset="0"/>
                <a:cs typeface="Times" pitchFamily="18" charset="0"/>
              </a:rPr>
              <a:t>the       </a:t>
            </a:r>
            <a:r>
              <a:rPr lang="en-US" altLang="zh-TW" sz="2000" dirty="0">
                <a:latin typeface="Times" pitchFamily="18" charset="0"/>
                <a:cs typeface="Times" pitchFamily="18" charset="0"/>
              </a:rPr>
              <a:t>work as a flow</a:t>
            </a:r>
          </a:p>
          <a:p>
            <a:pPr lvl="1">
              <a:buFont typeface="Arial" pitchFamily="34" charset="0"/>
              <a:buChar char="•"/>
            </a:pPr>
            <a:r>
              <a:rPr lang="en-US" altLang="zh-TW" sz="2000" dirty="0">
                <a:latin typeface="Times" pitchFamily="18" charset="0"/>
                <a:cs typeface="Times" pitchFamily="18" charset="0"/>
              </a:rPr>
              <a:t>consists of a filter which represent a one stage of processing multimedia data </a:t>
            </a:r>
            <a:r>
              <a:rPr lang="en-US" altLang="zh-TW" sz="2000" dirty="0" smtClean="0">
                <a:latin typeface="Times" pitchFamily="18" charset="0"/>
                <a:cs typeface="Times" pitchFamily="18" charset="0"/>
              </a:rPr>
              <a:t>     and filter graph </a:t>
            </a:r>
            <a:r>
              <a:rPr lang="en-US" altLang="zh-TW" sz="2000" dirty="0">
                <a:latin typeface="Times" pitchFamily="18" charset="0"/>
                <a:cs typeface="Times" pitchFamily="18" charset="0"/>
              </a:rPr>
              <a:t>which represents a </a:t>
            </a:r>
            <a:r>
              <a:rPr lang="en-US" altLang="zh-TW" sz="2000" dirty="0" smtClean="0">
                <a:latin typeface="Times" pitchFamily="18" charset="0"/>
                <a:cs typeface="Times" pitchFamily="18" charset="0"/>
              </a:rPr>
              <a:t>multimedia data </a:t>
            </a:r>
            <a:r>
              <a:rPr lang="en-US" altLang="zh-TW" sz="2000" dirty="0">
                <a:latin typeface="Times" pitchFamily="18" charset="0"/>
                <a:cs typeface="Times" pitchFamily="18" charset="0"/>
              </a:rPr>
              <a:t>flow</a:t>
            </a:r>
          </a:p>
        </p:txBody>
      </p:sp>
      <p:sp>
        <p:nvSpPr>
          <p:cNvPr id="3" name="슬라이드 번호 개체 틀 2"/>
          <p:cNvSpPr>
            <a:spLocks noGrp="1"/>
          </p:cNvSpPr>
          <p:nvPr>
            <p:ph type="sldNum" sz="quarter" idx="4294967295"/>
          </p:nvPr>
        </p:nvSpPr>
        <p:spPr>
          <a:xfrm>
            <a:off x="0" y="6356350"/>
            <a:ext cx="1981200" cy="365125"/>
          </a:xfrm>
          <a:prstGeom prst="rect">
            <a:avLst/>
          </a:prstGeom>
        </p:spPr>
        <p:txBody>
          <a:bodyPr/>
          <a:lstStyle/>
          <a:p>
            <a:fld id="{7794D777-B7CF-4AD5-AD6D-1E5629EA12C7}" type="slidenum">
              <a:rPr lang="ko-KR" altLang="en-US" smtClean="0"/>
              <a:pPr/>
              <a:t>8</a:t>
            </a:fld>
            <a:endParaRPr lang="ko-KR" altLang="en-US"/>
          </a:p>
        </p:txBody>
      </p:sp>
      <p:pic>
        <p:nvPicPr>
          <p:cNvPr id="5" name="Picture 2"/>
          <p:cNvPicPr>
            <a:picLocks noChangeAspect="1" noChangeArrowheads="1"/>
          </p:cNvPicPr>
          <p:nvPr/>
        </p:nvPicPr>
        <p:blipFill>
          <a:blip r:embed="rId3" cstate="print"/>
          <a:srcRect/>
          <a:stretch>
            <a:fillRect/>
          </a:stretch>
        </p:blipFill>
        <p:spPr bwMode="auto">
          <a:xfrm>
            <a:off x="6686550" y="6400800"/>
            <a:ext cx="2457450" cy="457200"/>
          </a:xfrm>
          <a:prstGeom prst="rect">
            <a:avLst/>
          </a:prstGeom>
          <a:noFill/>
          <a:ln w="9525">
            <a:noFill/>
            <a:miter lim="800000"/>
            <a:headEnd/>
            <a:tailEnd/>
          </a:ln>
        </p:spPr>
      </p:pic>
      <p:sp>
        <p:nvSpPr>
          <p:cNvPr id="7" name="TextBox 6"/>
          <p:cNvSpPr txBox="1"/>
          <p:nvPr/>
        </p:nvSpPr>
        <p:spPr>
          <a:xfrm>
            <a:off x="7915275" y="0"/>
            <a:ext cx="1228725" cy="900246"/>
          </a:xfrm>
          <a:prstGeom prst="rect">
            <a:avLst/>
          </a:prstGeom>
          <a:noFill/>
          <a:ln>
            <a:solidFill>
              <a:schemeClr val="tx1">
                <a:lumMod val="50000"/>
                <a:lumOff val="50000"/>
              </a:schemeClr>
            </a:solidFill>
          </a:ln>
        </p:spPr>
        <p:txBody>
          <a:bodyPr wrap="square" rtlCol="0">
            <a:spAutoFit/>
          </a:bodyPr>
          <a:lstStyle/>
          <a:p>
            <a:pPr algn="ctr"/>
            <a:r>
              <a:rPr lang="en-US" altLang="ko-KR" sz="1050" dirty="0">
                <a:solidFill>
                  <a:schemeClr val="bg1"/>
                </a:solidFill>
                <a:latin typeface="Times" pitchFamily="18" charset="0"/>
                <a:cs typeface="Times" pitchFamily="18" charset="0"/>
              </a:rPr>
              <a:t>Introduction</a:t>
            </a:r>
          </a:p>
          <a:p>
            <a:pPr algn="ctr"/>
            <a:r>
              <a:rPr lang="en-US" altLang="ko-KR" sz="1100" b="1" dirty="0">
                <a:solidFill>
                  <a:schemeClr val="bg1"/>
                </a:solidFill>
                <a:latin typeface="Times" pitchFamily="18" charset="0"/>
                <a:cs typeface="Times" pitchFamily="18" charset="0"/>
              </a:rPr>
              <a:t>Related work</a:t>
            </a:r>
          </a:p>
          <a:p>
            <a:pPr algn="ctr"/>
            <a:r>
              <a:rPr lang="en-US" altLang="ko-KR" sz="1050" dirty="0">
                <a:solidFill>
                  <a:schemeClr val="bg1"/>
                </a:solidFill>
                <a:latin typeface="Times" pitchFamily="18" charset="0"/>
                <a:cs typeface="Times" pitchFamily="18" charset="0"/>
              </a:rPr>
              <a:t>OEFMON</a:t>
            </a:r>
          </a:p>
          <a:p>
            <a:pPr algn="ctr"/>
            <a:r>
              <a:rPr lang="en-US" altLang="ko-KR" sz="1050" dirty="0">
                <a:solidFill>
                  <a:schemeClr val="bg1"/>
                </a:solidFill>
                <a:latin typeface="Times" pitchFamily="18" charset="0"/>
                <a:cs typeface="Times" pitchFamily="18" charset="0"/>
              </a:rPr>
              <a:t>Case studies</a:t>
            </a:r>
          </a:p>
          <a:p>
            <a:pPr algn="ctr"/>
            <a:r>
              <a:rPr lang="en-US" altLang="ko-KR" sz="1050" dirty="0">
                <a:solidFill>
                  <a:schemeClr val="bg1"/>
                </a:solidFill>
                <a:latin typeface="Times" pitchFamily="18" charset="0"/>
                <a:cs typeface="Times" pitchFamily="18" charset="0"/>
              </a:rPr>
              <a:t>Conclusions</a:t>
            </a:r>
            <a:endParaRPr lang="ko-KR" altLang="en-US" sz="1050" dirty="0">
              <a:solidFill>
                <a:schemeClr val="bg1"/>
              </a:solidFill>
            </a:endParaRPr>
          </a:p>
        </p:txBody>
      </p:sp>
    </p:spTree>
  </p:cSld>
  <p:clrMapOvr>
    <a:masterClrMapping/>
  </p:clrMapOvr>
  <p:transition spd="med">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251520" y="236637"/>
            <a:ext cx="5540375" cy="600075"/>
          </a:xfrm>
        </p:spPr>
        <p:txBody>
          <a:bodyPr>
            <a:normAutofit/>
          </a:bodyPr>
          <a:lstStyle/>
          <a:p>
            <a:r>
              <a:rPr lang="en-US" altLang="ko-KR" sz="3500" b="1" dirty="0" smtClean="0">
                <a:solidFill>
                  <a:schemeClr val="bg1"/>
                </a:solidFill>
                <a:latin typeface="Times" pitchFamily="18" charset="0"/>
                <a:cs typeface="Times" pitchFamily="18" charset="0"/>
              </a:rPr>
              <a:t>Related work (4/4)</a:t>
            </a:r>
            <a:endParaRPr lang="ko-KR" altLang="en-US" sz="3500" b="1" dirty="0">
              <a:solidFill>
                <a:schemeClr val="bg1"/>
              </a:solidFill>
              <a:latin typeface="Times" pitchFamily="18" charset="0"/>
              <a:cs typeface="Times" pitchFamily="18" charset="0"/>
            </a:endParaRPr>
          </a:p>
        </p:txBody>
      </p:sp>
      <p:sp>
        <p:nvSpPr>
          <p:cNvPr id="4" name="내용 개체 틀 3"/>
          <p:cNvSpPr>
            <a:spLocks noGrp="1"/>
          </p:cNvSpPr>
          <p:nvPr>
            <p:ph idx="1"/>
          </p:nvPr>
        </p:nvSpPr>
        <p:spPr>
          <a:xfrm>
            <a:off x="357158" y="1142984"/>
            <a:ext cx="8391306" cy="5022320"/>
          </a:xfrm>
        </p:spPr>
        <p:txBody>
          <a:bodyPr>
            <a:noAutofit/>
          </a:bodyPr>
          <a:lstStyle/>
          <a:p>
            <a:r>
              <a:rPr lang="en-US" altLang="ko-KR" sz="2500" b="0" dirty="0" err="1" smtClean="0">
                <a:latin typeface="Times" pitchFamily="18" charset="0"/>
                <a:cs typeface="Times" pitchFamily="18" charset="0"/>
              </a:rPr>
              <a:t>Evalvid</a:t>
            </a:r>
            <a:r>
              <a:rPr lang="en-US" altLang="ko-KR" sz="2500" b="0" dirty="0" smtClean="0">
                <a:latin typeface="Times" pitchFamily="18" charset="0"/>
                <a:cs typeface="Times" pitchFamily="18" charset="0"/>
              </a:rPr>
              <a:t> [4]</a:t>
            </a:r>
            <a:endParaRPr lang="en-US" altLang="zh-TW" sz="2500" b="0" dirty="0" smtClean="0">
              <a:latin typeface="Times" pitchFamily="18" charset="0"/>
              <a:cs typeface="Times" pitchFamily="18" charset="0"/>
            </a:endParaRPr>
          </a:p>
          <a:p>
            <a:pPr lvl="1">
              <a:buFont typeface="Arial" pitchFamily="34" charset="0"/>
              <a:buChar char="•"/>
            </a:pPr>
            <a:r>
              <a:rPr lang="en-US" altLang="zh-TW" sz="2000" b="1" dirty="0" smtClean="0">
                <a:latin typeface="Times" pitchFamily="18" charset="0"/>
                <a:cs typeface="Times" pitchFamily="18" charset="0"/>
              </a:rPr>
              <a:t>Trace file based approach</a:t>
            </a:r>
          </a:p>
          <a:p>
            <a:pPr lvl="1">
              <a:buFont typeface="Arial" pitchFamily="34" charset="0"/>
              <a:buChar char="•"/>
            </a:pPr>
            <a:r>
              <a:rPr lang="en-US" altLang="zh-TW" sz="2000" dirty="0" smtClean="0">
                <a:latin typeface="Times" pitchFamily="18" charset="0"/>
                <a:cs typeface="Times" pitchFamily="18" charset="0"/>
              </a:rPr>
              <a:t>supports only MPEG-4</a:t>
            </a:r>
            <a:r>
              <a:rPr lang="en-US" altLang="zh-TW" sz="2000" dirty="0">
                <a:latin typeface="Times" pitchFamily="18" charset="0"/>
                <a:cs typeface="Times" pitchFamily="18" charset="0"/>
              </a:rPr>
              <a:t>, </a:t>
            </a:r>
            <a:r>
              <a:rPr lang="en-US" altLang="zh-TW" sz="2000" dirty="0" smtClean="0">
                <a:latin typeface="Times" pitchFamily="18" charset="0"/>
                <a:cs typeface="Times" pitchFamily="18" charset="0"/>
              </a:rPr>
              <a:t>H.263 and </a:t>
            </a:r>
            <a:r>
              <a:rPr lang="en-US" altLang="zh-TW" sz="2000" dirty="0">
                <a:latin typeface="Times" pitchFamily="18" charset="0"/>
                <a:cs typeface="Times" pitchFamily="18" charset="0"/>
              </a:rPr>
              <a:t>H.264 </a:t>
            </a:r>
            <a:r>
              <a:rPr lang="en-US" altLang="zh-TW" sz="2000" dirty="0" smtClean="0">
                <a:latin typeface="Times" pitchFamily="18" charset="0"/>
                <a:cs typeface="Times" pitchFamily="18" charset="0"/>
              </a:rPr>
              <a:t>codecs </a:t>
            </a:r>
          </a:p>
          <a:p>
            <a:pPr lvl="1">
              <a:buFont typeface="Arial" pitchFamily="34" charset="0"/>
              <a:buChar char="•"/>
            </a:pPr>
            <a:r>
              <a:rPr lang="en-US" altLang="zh-TW" sz="2000" b="1" dirty="0" smtClean="0">
                <a:latin typeface="Times" pitchFamily="18" charset="0"/>
                <a:cs typeface="Times" pitchFamily="18" charset="0"/>
              </a:rPr>
              <a:t>Network status cannot be adapted into video coding</a:t>
            </a:r>
          </a:p>
          <a:p>
            <a:r>
              <a:rPr lang="en-US" altLang="ko-KR" sz="2500" b="0" dirty="0" err="1" smtClean="0">
                <a:latin typeface="Times" pitchFamily="18" charset="0"/>
                <a:cs typeface="Times" pitchFamily="18" charset="0"/>
              </a:rPr>
              <a:t>Evalvid</a:t>
            </a:r>
            <a:r>
              <a:rPr lang="en-US" altLang="ko-KR" sz="2500" b="0" dirty="0" smtClean="0">
                <a:latin typeface="Times" pitchFamily="18" charset="0"/>
                <a:cs typeface="Times" pitchFamily="18" charset="0"/>
              </a:rPr>
              <a:t>-RA </a:t>
            </a:r>
            <a:r>
              <a:rPr lang="en-US" altLang="ko-KR" sz="2500" b="0" dirty="0">
                <a:latin typeface="Times" pitchFamily="18" charset="0"/>
                <a:cs typeface="Times" pitchFamily="18" charset="0"/>
              </a:rPr>
              <a:t>[5]</a:t>
            </a:r>
          </a:p>
          <a:p>
            <a:pPr lvl="1">
              <a:buFont typeface="Arial" pitchFamily="34" charset="0"/>
              <a:buChar char="•"/>
            </a:pPr>
            <a:r>
              <a:rPr lang="en-US" altLang="ko-KR" sz="2000" dirty="0">
                <a:latin typeface="Times" pitchFamily="18" charset="0"/>
                <a:cs typeface="Times" pitchFamily="18" charset="0"/>
              </a:rPr>
              <a:t>An enhanced version of </a:t>
            </a:r>
            <a:r>
              <a:rPr lang="en-US" altLang="ko-KR" sz="2000" dirty="0" err="1">
                <a:latin typeface="Times" pitchFamily="18" charset="0"/>
                <a:cs typeface="Times" pitchFamily="18" charset="0"/>
              </a:rPr>
              <a:t>Evalvid</a:t>
            </a:r>
            <a:r>
              <a:rPr lang="en-US" altLang="ko-KR" sz="2000" dirty="0">
                <a:latin typeface="Times" pitchFamily="18" charset="0"/>
                <a:cs typeface="Times" pitchFamily="18" charset="0"/>
              </a:rPr>
              <a:t> to support video rate control</a:t>
            </a:r>
          </a:p>
          <a:p>
            <a:pPr lvl="1">
              <a:buFont typeface="Arial" pitchFamily="34" charset="0"/>
              <a:buChar char="•"/>
            </a:pPr>
            <a:r>
              <a:rPr lang="en-US" altLang="ko-KR" sz="2000" dirty="0">
                <a:latin typeface="Times" pitchFamily="18" charset="0"/>
                <a:cs typeface="Times" pitchFamily="18" charset="0"/>
              </a:rPr>
              <a:t>Codec is limited to only MPEG-4</a:t>
            </a:r>
          </a:p>
          <a:p>
            <a:pPr lvl="1">
              <a:buFont typeface="Arial" pitchFamily="34" charset="0"/>
              <a:buChar char="•"/>
            </a:pPr>
            <a:r>
              <a:rPr lang="en-US" altLang="ko-KR" sz="2000" dirty="0">
                <a:latin typeface="Times" pitchFamily="18" charset="0"/>
                <a:cs typeface="Times" pitchFamily="18" charset="0"/>
              </a:rPr>
              <a:t>producing trace files for a video with all possible QP before simulation</a:t>
            </a:r>
          </a:p>
          <a:p>
            <a:pPr lvl="2">
              <a:buFont typeface="Times" pitchFamily="18" charset="0"/>
              <a:buChar char="-"/>
            </a:pPr>
            <a:r>
              <a:rPr lang="en-US" altLang="ko-KR" sz="1800" dirty="0">
                <a:latin typeface="Times" pitchFamily="18" charset="0"/>
                <a:cs typeface="Times" pitchFamily="18" charset="0"/>
              </a:rPr>
              <a:t>Range of QP in MPEG-4 is 1 to 41</a:t>
            </a:r>
          </a:p>
          <a:p>
            <a:pPr lvl="2">
              <a:buFont typeface="Times" pitchFamily="18" charset="0"/>
              <a:buChar char="-"/>
            </a:pPr>
            <a:r>
              <a:rPr lang="en-US" altLang="ko-KR" sz="1800" b="1" dirty="0">
                <a:latin typeface="Times" pitchFamily="18" charset="0"/>
                <a:cs typeface="Times" pitchFamily="18" charset="0"/>
              </a:rPr>
              <a:t>42 encoded files </a:t>
            </a:r>
            <a:r>
              <a:rPr lang="en-US" altLang="ko-KR" sz="1800" dirty="0">
                <a:latin typeface="Times" pitchFamily="18" charset="0"/>
                <a:cs typeface="Times" pitchFamily="18" charset="0"/>
              </a:rPr>
              <a:t>are required before a simulation</a:t>
            </a:r>
          </a:p>
          <a:p>
            <a:pPr lvl="1">
              <a:buFont typeface="Arial" pitchFamily="34" charset="0"/>
              <a:buChar char="•"/>
            </a:pPr>
            <a:r>
              <a:rPr lang="en-US" altLang="ko-KR" sz="2000" dirty="0" smtClean="0">
                <a:latin typeface="Times" pitchFamily="18" charset="0"/>
                <a:cs typeface="Times" pitchFamily="18" charset="0"/>
              </a:rPr>
              <a:t>Supports only Group </a:t>
            </a:r>
            <a:r>
              <a:rPr lang="en-US" altLang="ko-KR" sz="2000" dirty="0">
                <a:latin typeface="Times" pitchFamily="18" charset="0"/>
                <a:cs typeface="Times" pitchFamily="18" charset="0"/>
              </a:rPr>
              <a:t>Of Pictures (GOP</a:t>
            </a:r>
            <a:r>
              <a:rPr lang="en-US" altLang="ko-KR" sz="2000" dirty="0" smtClean="0">
                <a:latin typeface="Times" pitchFamily="18" charset="0"/>
                <a:cs typeface="Times" pitchFamily="18" charset="0"/>
              </a:rPr>
              <a:t>) level rate control</a:t>
            </a:r>
            <a:endParaRPr lang="en-US" altLang="ko-KR" sz="2000" dirty="0">
              <a:latin typeface="Times" pitchFamily="18" charset="0"/>
              <a:cs typeface="Times" pitchFamily="18" charset="0"/>
            </a:endParaRPr>
          </a:p>
          <a:p>
            <a:pPr marL="192087" lvl="1" indent="0">
              <a:buNone/>
            </a:pPr>
            <a:endParaRPr lang="en-US" altLang="zh-TW" sz="2000" dirty="0">
              <a:solidFill>
                <a:srgbClr val="FF0000"/>
              </a:solidFill>
              <a:latin typeface="Times" pitchFamily="18" charset="0"/>
              <a:cs typeface="Times" pitchFamily="18" charset="0"/>
            </a:endParaRPr>
          </a:p>
        </p:txBody>
      </p:sp>
      <p:sp>
        <p:nvSpPr>
          <p:cNvPr id="3" name="슬라이드 번호 개체 틀 2"/>
          <p:cNvSpPr>
            <a:spLocks noGrp="1"/>
          </p:cNvSpPr>
          <p:nvPr>
            <p:ph type="sldNum" sz="quarter" idx="4294967295"/>
          </p:nvPr>
        </p:nvSpPr>
        <p:spPr>
          <a:xfrm>
            <a:off x="0" y="6356350"/>
            <a:ext cx="1981200" cy="365125"/>
          </a:xfrm>
          <a:prstGeom prst="rect">
            <a:avLst/>
          </a:prstGeom>
        </p:spPr>
        <p:txBody>
          <a:bodyPr/>
          <a:lstStyle/>
          <a:p>
            <a:fld id="{7794D777-B7CF-4AD5-AD6D-1E5629EA12C7}" type="slidenum">
              <a:rPr lang="ko-KR" altLang="en-US" smtClean="0"/>
              <a:pPr/>
              <a:t>9</a:t>
            </a:fld>
            <a:endParaRPr lang="ko-KR" altLang="en-US"/>
          </a:p>
        </p:txBody>
      </p:sp>
      <p:pic>
        <p:nvPicPr>
          <p:cNvPr id="5" name="Picture 2"/>
          <p:cNvPicPr>
            <a:picLocks noChangeAspect="1" noChangeArrowheads="1"/>
          </p:cNvPicPr>
          <p:nvPr/>
        </p:nvPicPr>
        <p:blipFill>
          <a:blip r:embed="rId3" cstate="print"/>
          <a:srcRect/>
          <a:stretch>
            <a:fillRect/>
          </a:stretch>
        </p:blipFill>
        <p:spPr bwMode="auto">
          <a:xfrm>
            <a:off x="6686550" y="6400800"/>
            <a:ext cx="2457450" cy="457200"/>
          </a:xfrm>
          <a:prstGeom prst="rect">
            <a:avLst/>
          </a:prstGeom>
          <a:noFill/>
          <a:ln w="9525">
            <a:noFill/>
            <a:miter lim="800000"/>
            <a:headEnd/>
            <a:tailEnd/>
          </a:ln>
        </p:spPr>
      </p:pic>
      <p:sp>
        <p:nvSpPr>
          <p:cNvPr id="8" name="TextBox 7"/>
          <p:cNvSpPr txBox="1"/>
          <p:nvPr/>
        </p:nvSpPr>
        <p:spPr>
          <a:xfrm>
            <a:off x="7915275" y="0"/>
            <a:ext cx="1228725" cy="900246"/>
          </a:xfrm>
          <a:prstGeom prst="rect">
            <a:avLst/>
          </a:prstGeom>
          <a:noFill/>
          <a:ln>
            <a:solidFill>
              <a:schemeClr val="tx1">
                <a:lumMod val="50000"/>
                <a:lumOff val="50000"/>
              </a:schemeClr>
            </a:solidFill>
          </a:ln>
        </p:spPr>
        <p:txBody>
          <a:bodyPr wrap="square" rtlCol="0">
            <a:spAutoFit/>
          </a:bodyPr>
          <a:lstStyle/>
          <a:p>
            <a:pPr algn="ctr"/>
            <a:r>
              <a:rPr lang="en-US" altLang="ko-KR" sz="1050" dirty="0">
                <a:solidFill>
                  <a:schemeClr val="bg1"/>
                </a:solidFill>
                <a:latin typeface="Times" pitchFamily="18" charset="0"/>
                <a:cs typeface="Times" pitchFamily="18" charset="0"/>
              </a:rPr>
              <a:t>Introduction</a:t>
            </a:r>
          </a:p>
          <a:p>
            <a:pPr algn="ctr"/>
            <a:r>
              <a:rPr lang="en-US" altLang="ko-KR" sz="1100" b="1" dirty="0" smtClean="0">
                <a:solidFill>
                  <a:schemeClr val="bg1"/>
                </a:solidFill>
                <a:latin typeface="Times" pitchFamily="18" charset="0"/>
                <a:cs typeface="Times" pitchFamily="18" charset="0"/>
              </a:rPr>
              <a:t>Related </a:t>
            </a:r>
            <a:r>
              <a:rPr lang="en-US" altLang="ko-KR" sz="1100" b="1" dirty="0">
                <a:solidFill>
                  <a:schemeClr val="bg1"/>
                </a:solidFill>
                <a:latin typeface="Times" pitchFamily="18" charset="0"/>
                <a:cs typeface="Times" pitchFamily="18" charset="0"/>
              </a:rPr>
              <a:t>work</a:t>
            </a:r>
          </a:p>
          <a:p>
            <a:pPr algn="ctr"/>
            <a:r>
              <a:rPr lang="en-US" altLang="ko-KR" sz="1050" dirty="0">
                <a:solidFill>
                  <a:schemeClr val="bg1"/>
                </a:solidFill>
                <a:latin typeface="Times" pitchFamily="18" charset="0"/>
                <a:cs typeface="Times" pitchFamily="18" charset="0"/>
              </a:rPr>
              <a:t>OEFMON</a:t>
            </a:r>
          </a:p>
          <a:p>
            <a:pPr algn="ctr"/>
            <a:r>
              <a:rPr lang="en-US" altLang="ko-KR" sz="1050" dirty="0">
                <a:solidFill>
                  <a:schemeClr val="bg1"/>
                </a:solidFill>
                <a:latin typeface="Times" pitchFamily="18" charset="0"/>
                <a:cs typeface="Times" pitchFamily="18" charset="0"/>
              </a:rPr>
              <a:t>Case </a:t>
            </a:r>
            <a:r>
              <a:rPr lang="en-US" altLang="ko-KR" sz="1050" dirty="0" smtClean="0">
                <a:solidFill>
                  <a:schemeClr val="bg1"/>
                </a:solidFill>
                <a:latin typeface="Times" pitchFamily="18" charset="0"/>
                <a:cs typeface="Times" pitchFamily="18" charset="0"/>
              </a:rPr>
              <a:t>studies</a:t>
            </a:r>
            <a:endParaRPr lang="en-US" altLang="ko-KR" sz="1050" dirty="0">
              <a:solidFill>
                <a:schemeClr val="bg1"/>
              </a:solidFill>
              <a:latin typeface="Times" pitchFamily="18" charset="0"/>
              <a:cs typeface="Times" pitchFamily="18" charset="0"/>
            </a:endParaRPr>
          </a:p>
          <a:p>
            <a:pPr algn="ctr"/>
            <a:r>
              <a:rPr lang="en-US" altLang="ko-KR" sz="1050" dirty="0">
                <a:solidFill>
                  <a:schemeClr val="bg1"/>
                </a:solidFill>
                <a:latin typeface="Times" pitchFamily="18" charset="0"/>
                <a:cs typeface="Times" pitchFamily="18" charset="0"/>
              </a:rPr>
              <a:t>Conclusions</a:t>
            </a:r>
            <a:endParaRPr lang="ko-KR" altLang="en-US" sz="1050" dirty="0">
              <a:solidFill>
                <a:schemeClr val="bg1"/>
              </a:solidFill>
            </a:endParaRPr>
          </a:p>
        </p:txBody>
      </p:sp>
    </p:spTree>
  </p:cSld>
  <p:clrMapOvr>
    <a:masterClrMapping/>
  </p:clrMapOvr>
  <p:transition spd="med">
    <p:fade/>
  </p:transition>
  <p:timing>
    <p:tnLst>
      <p:par>
        <p:cTn id="1" dur="indefinite" restart="never" nodeType="tmRoot"/>
      </p:par>
    </p:tnLst>
  </p:timing>
</p:sld>
</file>

<file path=ppt/theme/theme1.xml><?xml version="1.0" encoding="utf-8"?>
<a:theme xmlns:a="http://schemas.openxmlformats.org/drawingml/2006/main" name="PresentationLoad">
  <a:themeElements>
    <a:clrScheme name="PresentationLoad 1">
      <a:dk1>
        <a:srgbClr val="000000"/>
      </a:dk1>
      <a:lt1>
        <a:srgbClr val="FFFFFF"/>
      </a:lt1>
      <a:dk2>
        <a:srgbClr val="004074"/>
      </a:dk2>
      <a:lt2>
        <a:srgbClr val="737373"/>
      </a:lt2>
      <a:accent1>
        <a:srgbClr val="2A79D0"/>
      </a:accent1>
      <a:accent2>
        <a:srgbClr val="919191"/>
      </a:accent2>
      <a:accent3>
        <a:srgbClr val="FFFFFF"/>
      </a:accent3>
      <a:accent4>
        <a:srgbClr val="000000"/>
      </a:accent4>
      <a:accent5>
        <a:srgbClr val="ACBEE4"/>
      </a:accent5>
      <a:accent6>
        <a:srgbClr val="838383"/>
      </a:accent6>
      <a:hlink>
        <a:srgbClr val="AEAFAE"/>
      </a:hlink>
      <a:folHlink>
        <a:srgbClr val="C9C9C9"/>
      </a:folHlink>
    </a:clrScheme>
    <a:fontScheme name="PresentationLoad">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0000" tIns="46800" rIns="90000" bIns="4680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0000" tIns="46800" rIns="90000" bIns="4680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Arial" charset="0"/>
          </a:defRPr>
        </a:defPPr>
      </a:lstStyle>
    </a:lnDef>
  </a:objectDefaults>
  <a:extraClrSchemeLst>
    <a:extraClrScheme>
      <a:clrScheme name="PresentationLoad 1">
        <a:dk1>
          <a:srgbClr val="000000"/>
        </a:dk1>
        <a:lt1>
          <a:srgbClr val="FFFFFF"/>
        </a:lt1>
        <a:dk2>
          <a:srgbClr val="004074"/>
        </a:dk2>
        <a:lt2>
          <a:srgbClr val="737373"/>
        </a:lt2>
        <a:accent1>
          <a:srgbClr val="2A79D0"/>
        </a:accent1>
        <a:accent2>
          <a:srgbClr val="919191"/>
        </a:accent2>
        <a:accent3>
          <a:srgbClr val="FFFFFF"/>
        </a:accent3>
        <a:accent4>
          <a:srgbClr val="000000"/>
        </a:accent4>
        <a:accent5>
          <a:srgbClr val="ACBEE4"/>
        </a:accent5>
        <a:accent6>
          <a:srgbClr val="838383"/>
        </a:accent6>
        <a:hlink>
          <a:srgbClr val="AEAFAE"/>
        </a:hlink>
        <a:folHlink>
          <a:srgbClr val="C9C9C9"/>
        </a:folHlink>
      </a:clrScheme>
      <a:clrMap bg1="lt1" tx1="dk1" bg2="lt2" tx2="dk2" accent1="accent1" accent2="accent2" accent3="accent3" accent4="accent4" accent5="accent5" accent6="accent6" hlink="hlink" folHlink="folHlink"/>
    </a:extraClrScheme>
    <a:extraClrScheme>
      <a:clrScheme name="PresentationLoad 2">
        <a:dk1>
          <a:srgbClr val="000000"/>
        </a:dk1>
        <a:lt1>
          <a:srgbClr val="FFFFFF"/>
        </a:lt1>
        <a:dk2>
          <a:srgbClr val="38520E"/>
        </a:dk2>
        <a:lt2>
          <a:srgbClr val="737373"/>
        </a:lt2>
        <a:accent1>
          <a:srgbClr val="6B9B1A"/>
        </a:accent1>
        <a:accent2>
          <a:srgbClr val="919191"/>
        </a:accent2>
        <a:accent3>
          <a:srgbClr val="FFFFFF"/>
        </a:accent3>
        <a:accent4>
          <a:srgbClr val="000000"/>
        </a:accent4>
        <a:accent5>
          <a:srgbClr val="BACBAB"/>
        </a:accent5>
        <a:accent6>
          <a:srgbClr val="838383"/>
        </a:accent6>
        <a:hlink>
          <a:srgbClr val="AEAEAE"/>
        </a:hlink>
        <a:folHlink>
          <a:srgbClr val="C9C9C9"/>
        </a:folHlink>
      </a:clrScheme>
      <a:clrMap bg1="lt1" tx1="dk1" bg2="lt2" tx2="dk2" accent1="accent1" accent2="accent2" accent3="accent3" accent4="accent4" accent5="accent5" accent6="accent6" hlink="hlink" folHlink="folHlink"/>
    </a:extraClrScheme>
    <a:extraClrScheme>
      <a:clrScheme name="PresentationLoad 3">
        <a:dk1>
          <a:srgbClr val="000000"/>
        </a:dk1>
        <a:lt1>
          <a:srgbClr val="FFFFFF"/>
        </a:lt1>
        <a:dk2>
          <a:srgbClr val="E24203"/>
        </a:dk2>
        <a:lt2>
          <a:srgbClr val="737373"/>
        </a:lt2>
        <a:accent1>
          <a:srgbClr val="FEA501"/>
        </a:accent1>
        <a:accent2>
          <a:srgbClr val="919191"/>
        </a:accent2>
        <a:accent3>
          <a:srgbClr val="FFFFFF"/>
        </a:accent3>
        <a:accent4>
          <a:srgbClr val="000000"/>
        </a:accent4>
        <a:accent5>
          <a:srgbClr val="FECFAA"/>
        </a:accent5>
        <a:accent6>
          <a:srgbClr val="838383"/>
        </a:accent6>
        <a:hlink>
          <a:srgbClr val="AEAEAE"/>
        </a:hlink>
        <a:folHlink>
          <a:srgbClr val="C9C9C9"/>
        </a:folHlink>
      </a:clrScheme>
      <a:clrMap bg1="lt1" tx1="dk1" bg2="lt2" tx2="dk2" accent1="accent1" accent2="accent2" accent3="accent3" accent4="accent4" accent5="accent5" accent6="accent6" hlink="hlink" folHlink="folHlink"/>
    </a:extraClrScheme>
    <a:extraClrScheme>
      <a:clrScheme name="PresentationLoad 4">
        <a:dk1>
          <a:srgbClr val="000000"/>
        </a:dk1>
        <a:lt1>
          <a:srgbClr val="FFFFFF"/>
        </a:lt1>
        <a:dk2>
          <a:srgbClr val="A80404"/>
        </a:dk2>
        <a:lt2>
          <a:srgbClr val="737373"/>
        </a:lt2>
        <a:accent1>
          <a:srgbClr val="D03737"/>
        </a:accent1>
        <a:accent2>
          <a:srgbClr val="919191"/>
        </a:accent2>
        <a:accent3>
          <a:srgbClr val="FFFFFF"/>
        </a:accent3>
        <a:accent4>
          <a:srgbClr val="000000"/>
        </a:accent4>
        <a:accent5>
          <a:srgbClr val="E4AEAE"/>
        </a:accent5>
        <a:accent6>
          <a:srgbClr val="838383"/>
        </a:accent6>
        <a:hlink>
          <a:srgbClr val="AEAEAE"/>
        </a:hlink>
        <a:folHlink>
          <a:srgbClr val="C9C9C9"/>
        </a:folHlink>
      </a:clrScheme>
      <a:clrMap bg1="lt1" tx1="dk1" bg2="lt2" tx2="dk2" accent1="accent1" accent2="accent2" accent3="accent3" accent4="accent4" accent5="accent5" accent6="accent6" hlink="hlink" folHlink="folHlink"/>
    </a:extraClrScheme>
    <a:extraClrScheme>
      <a:clrScheme name="PresentationLoad 5">
        <a:dk1>
          <a:srgbClr val="000000"/>
        </a:dk1>
        <a:lt1>
          <a:srgbClr val="FFFFFF"/>
        </a:lt1>
        <a:dk2>
          <a:srgbClr val="5F4B3B"/>
        </a:dk2>
        <a:lt2>
          <a:srgbClr val="737373"/>
        </a:lt2>
        <a:accent1>
          <a:srgbClr val="C8A058"/>
        </a:accent1>
        <a:accent2>
          <a:srgbClr val="919191"/>
        </a:accent2>
        <a:accent3>
          <a:srgbClr val="FFFFFF"/>
        </a:accent3>
        <a:accent4>
          <a:srgbClr val="000000"/>
        </a:accent4>
        <a:accent5>
          <a:srgbClr val="E0CDB4"/>
        </a:accent5>
        <a:accent6>
          <a:srgbClr val="838383"/>
        </a:accent6>
        <a:hlink>
          <a:srgbClr val="AEAFAE"/>
        </a:hlink>
        <a:folHlink>
          <a:srgbClr val="C9C9C9"/>
        </a:folHlink>
      </a:clrScheme>
      <a:clrMap bg1="lt1" tx1="dk1" bg2="lt2" tx2="dk2" accent1="accent1" accent2="accent2" accent3="accent3" accent4="accent4" accent5="accent5" accent6="accent6" hlink="hlink" folHlink="folHlink"/>
    </a:extraClrScheme>
    <a:extraClrScheme>
      <a:clrScheme name="PresentationLoad 6">
        <a:dk1>
          <a:srgbClr val="737373"/>
        </a:dk1>
        <a:lt1>
          <a:srgbClr val="FFFFFF"/>
        </a:lt1>
        <a:dk2>
          <a:srgbClr val="000000"/>
        </a:dk2>
        <a:lt2>
          <a:srgbClr val="004074"/>
        </a:lt2>
        <a:accent1>
          <a:srgbClr val="2A79D0"/>
        </a:accent1>
        <a:accent2>
          <a:srgbClr val="919191"/>
        </a:accent2>
        <a:accent3>
          <a:srgbClr val="AAAAAA"/>
        </a:accent3>
        <a:accent4>
          <a:srgbClr val="DADADA"/>
        </a:accent4>
        <a:accent5>
          <a:srgbClr val="ACBEE4"/>
        </a:accent5>
        <a:accent6>
          <a:srgbClr val="838383"/>
        </a:accent6>
        <a:hlink>
          <a:srgbClr val="AEAEAE"/>
        </a:hlink>
        <a:folHlink>
          <a:srgbClr val="C9C9C9"/>
        </a:folHlink>
      </a:clrScheme>
      <a:clrMap bg1="dk2" tx1="lt1" bg2="dk1" tx2="lt2" accent1="accent1" accent2="accent2" accent3="accent3" accent4="accent4" accent5="accent5" accent6="accent6" hlink="hlink" folHlink="folHlink"/>
    </a:extraClrScheme>
    <a:extraClrScheme>
      <a:clrScheme name="PresentationLoad 7">
        <a:dk1>
          <a:srgbClr val="737373"/>
        </a:dk1>
        <a:lt1>
          <a:srgbClr val="FFFFFF"/>
        </a:lt1>
        <a:dk2>
          <a:srgbClr val="000000"/>
        </a:dk2>
        <a:lt2>
          <a:srgbClr val="38520E"/>
        </a:lt2>
        <a:accent1>
          <a:srgbClr val="6B9B1A"/>
        </a:accent1>
        <a:accent2>
          <a:srgbClr val="919191"/>
        </a:accent2>
        <a:accent3>
          <a:srgbClr val="AAAAAA"/>
        </a:accent3>
        <a:accent4>
          <a:srgbClr val="DADADA"/>
        </a:accent4>
        <a:accent5>
          <a:srgbClr val="BACBAB"/>
        </a:accent5>
        <a:accent6>
          <a:srgbClr val="838383"/>
        </a:accent6>
        <a:hlink>
          <a:srgbClr val="AEAEAE"/>
        </a:hlink>
        <a:folHlink>
          <a:srgbClr val="C9C9C9"/>
        </a:folHlink>
      </a:clrScheme>
      <a:clrMap bg1="dk2" tx1="lt1" bg2="dk1" tx2="lt2" accent1="accent1" accent2="accent2" accent3="accent3" accent4="accent4" accent5="accent5" accent6="accent6" hlink="hlink" folHlink="folHlink"/>
    </a:extraClrScheme>
    <a:extraClrScheme>
      <a:clrScheme name="PresentationLoad 8">
        <a:dk1>
          <a:srgbClr val="737373"/>
        </a:dk1>
        <a:lt1>
          <a:srgbClr val="FFFFFF"/>
        </a:lt1>
        <a:dk2>
          <a:srgbClr val="000000"/>
        </a:dk2>
        <a:lt2>
          <a:srgbClr val="E24203"/>
        </a:lt2>
        <a:accent1>
          <a:srgbClr val="FEA501"/>
        </a:accent1>
        <a:accent2>
          <a:srgbClr val="919191"/>
        </a:accent2>
        <a:accent3>
          <a:srgbClr val="AAAAAA"/>
        </a:accent3>
        <a:accent4>
          <a:srgbClr val="DADADA"/>
        </a:accent4>
        <a:accent5>
          <a:srgbClr val="FECFAA"/>
        </a:accent5>
        <a:accent6>
          <a:srgbClr val="838383"/>
        </a:accent6>
        <a:hlink>
          <a:srgbClr val="AEAEAE"/>
        </a:hlink>
        <a:folHlink>
          <a:srgbClr val="C9C9C9"/>
        </a:folHlink>
      </a:clrScheme>
      <a:clrMap bg1="dk2" tx1="lt1" bg2="dk1" tx2="lt2" accent1="accent1" accent2="accent2" accent3="accent3" accent4="accent4" accent5="accent5" accent6="accent6" hlink="hlink" folHlink="folHlink"/>
    </a:extraClrScheme>
    <a:extraClrScheme>
      <a:clrScheme name="PresentationLoad 9">
        <a:dk1>
          <a:srgbClr val="737373"/>
        </a:dk1>
        <a:lt1>
          <a:srgbClr val="FFFFFF"/>
        </a:lt1>
        <a:dk2>
          <a:srgbClr val="000000"/>
        </a:dk2>
        <a:lt2>
          <a:srgbClr val="A80404"/>
        </a:lt2>
        <a:accent1>
          <a:srgbClr val="D03737"/>
        </a:accent1>
        <a:accent2>
          <a:srgbClr val="919191"/>
        </a:accent2>
        <a:accent3>
          <a:srgbClr val="AAAAAA"/>
        </a:accent3>
        <a:accent4>
          <a:srgbClr val="DADADA"/>
        </a:accent4>
        <a:accent5>
          <a:srgbClr val="E4AEAE"/>
        </a:accent5>
        <a:accent6>
          <a:srgbClr val="838383"/>
        </a:accent6>
        <a:hlink>
          <a:srgbClr val="AEAEAE"/>
        </a:hlink>
        <a:folHlink>
          <a:srgbClr val="C9C9C9"/>
        </a:folHlink>
      </a:clrScheme>
      <a:clrMap bg1="dk2" tx1="lt1" bg2="dk1" tx2="lt2" accent1="accent1" accent2="accent2" accent3="accent3" accent4="accent4" accent5="accent5" accent6="accent6" hlink="hlink" folHlink="folHlink"/>
    </a:extraClrScheme>
    <a:extraClrScheme>
      <a:clrScheme name="PresentationLoad 10">
        <a:dk1>
          <a:srgbClr val="737373"/>
        </a:dk1>
        <a:lt1>
          <a:srgbClr val="FFFFFF"/>
        </a:lt1>
        <a:dk2>
          <a:srgbClr val="000000"/>
        </a:dk2>
        <a:lt2>
          <a:srgbClr val="5F4B3B"/>
        </a:lt2>
        <a:accent1>
          <a:srgbClr val="C8A058"/>
        </a:accent1>
        <a:accent2>
          <a:srgbClr val="919191"/>
        </a:accent2>
        <a:accent3>
          <a:srgbClr val="AAAAAA"/>
        </a:accent3>
        <a:accent4>
          <a:srgbClr val="DADADA"/>
        </a:accent4>
        <a:accent5>
          <a:srgbClr val="E0CDB4"/>
        </a:accent5>
        <a:accent6>
          <a:srgbClr val="838383"/>
        </a:accent6>
        <a:hlink>
          <a:srgbClr val="AEAEAE"/>
        </a:hlink>
        <a:folHlink>
          <a:srgbClr val="C9C9C9"/>
        </a:folHlink>
      </a:clrScheme>
      <a:clrMap bg1="dk2" tx1="lt1" bg2="dk1" tx2="lt2" accent1="accent1" accent2="accent2" accent3="accent3" accent4="accent4" accent5="accent5" accent6="accent6" hlink="hlink" folHlink="folHlink"/>
    </a:extraClrScheme>
    <a:extraClrScheme>
      <a:clrScheme name="PresentationLoad 1">
        <a:dk1>
          <a:srgbClr val="000000"/>
        </a:dk1>
        <a:lt1>
          <a:srgbClr val="FFFFFF"/>
        </a:lt1>
        <a:dk2>
          <a:srgbClr val="004074"/>
        </a:dk2>
        <a:lt2>
          <a:srgbClr val="737373"/>
        </a:lt2>
        <a:accent1>
          <a:srgbClr val="2A79D0"/>
        </a:accent1>
        <a:accent2>
          <a:srgbClr val="919191"/>
        </a:accent2>
        <a:accent3>
          <a:srgbClr val="FFFFFF"/>
        </a:accent3>
        <a:accent4>
          <a:srgbClr val="000000"/>
        </a:accent4>
        <a:accent5>
          <a:srgbClr val="ACBEE4"/>
        </a:accent5>
        <a:accent6>
          <a:srgbClr val="838383"/>
        </a:accent6>
        <a:hlink>
          <a:srgbClr val="AEAFAE"/>
        </a:hlink>
        <a:folHlink>
          <a:srgbClr val="C9C9C9"/>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F058-free-powerpoint-templates</Template>
  <TotalTime>31133</TotalTime>
  <Words>2988</Words>
  <Application>Microsoft Office PowerPoint</Application>
  <PresentationFormat>화면 슬라이드 쇼(4:3)</PresentationFormat>
  <Paragraphs>495</Paragraphs>
  <Slides>34</Slides>
  <Notes>19</Notes>
  <HiddenSlides>0</HiddenSlides>
  <MMClips>0</MMClips>
  <ScaleCrop>false</ScaleCrop>
  <HeadingPairs>
    <vt:vector size="6" baseType="variant">
      <vt:variant>
        <vt:lpstr>테마</vt:lpstr>
      </vt:variant>
      <vt:variant>
        <vt:i4>1</vt:i4>
      </vt:variant>
      <vt:variant>
        <vt:lpstr>포함된 OLE 서버</vt:lpstr>
      </vt:variant>
      <vt:variant>
        <vt:i4>1</vt:i4>
      </vt:variant>
      <vt:variant>
        <vt:lpstr>슬라이드 제목</vt:lpstr>
      </vt:variant>
      <vt:variant>
        <vt:i4>34</vt:i4>
      </vt:variant>
    </vt:vector>
  </HeadingPairs>
  <TitlesOfParts>
    <vt:vector size="36" baseType="lpstr">
      <vt:lpstr>PresentationLoad</vt:lpstr>
      <vt:lpstr>Visio</vt:lpstr>
      <vt:lpstr>OEFMON: An Open Evaluation Framework for Multimedia Over Networks IEEE Communications Magazine, Sep. 2011</vt:lpstr>
      <vt:lpstr>Contents</vt:lpstr>
      <vt:lpstr>Introduction (1/3)</vt:lpstr>
      <vt:lpstr>PowerPoint 프레젠테이션</vt:lpstr>
      <vt:lpstr>PowerPoint 프레젠테이션</vt:lpstr>
      <vt:lpstr>Related work (1/4)</vt:lpstr>
      <vt:lpstr>Related work (2/4)</vt:lpstr>
      <vt:lpstr>Related work (3/4)</vt:lpstr>
      <vt:lpstr>Related work (4/4)</vt:lpstr>
      <vt:lpstr>OEFMON (1/8)</vt:lpstr>
      <vt:lpstr>OEFMON (2/8)</vt:lpstr>
      <vt:lpstr>OEFMON (3/8)</vt:lpstr>
      <vt:lpstr>OEFMON (4/8)</vt:lpstr>
      <vt:lpstr>OEFMON (5/8)</vt:lpstr>
      <vt:lpstr>OEFMON (6/8)</vt:lpstr>
      <vt:lpstr>OEFMON (7/8)</vt:lpstr>
      <vt:lpstr>OEFMON (8/8)</vt:lpstr>
      <vt:lpstr>Case studies - Rate adaptive H.264 video transmission over IEEE 802.11a (1/5)</vt:lpstr>
      <vt:lpstr>Case studies - Rate adaptive H.264 video transmission over IEEE 802.11a (2/5)</vt:lpstr>
      <vt:lpstr>PowerPoint 프레젠테이션</vt:lpstr>
      <vt:lpstr>PowerPoint 프레젠테이션</vt:lpstr>
      <vt:lpstr>PowerPoint 프레젠테이션</vt:lpstr>
      <vt:lpstr>Case studies - Data partitioned H.264 video transmission over IEEE 802.11e (1/5)</vt:lpstr>
      <vt:lpstr>Case studies - Data partitioned H.264 video transmission over IEEE 802.11e (2/5)</vt:lpstr>
      <vt:lpstr>Case studies - Data partitioned H.264 video transmission over IEEE 802.11e (3/5)</vt:lpstr>
      <vt:lpstr>Case studies - Data partitioned H.264 video transmission over IEEE 802.11e (4/5)</vt:lpstr>
      <vt:lpstr>Case studies - Data partitioned H.264 video transmission over IEEE 802.11e (5/5)</vt:lpstr>
      <vt:lpstr>Case studies - VC-1 video transmission over IEEE 802.11 based networks</vt:lpstr>
      <vt:lpstr>Case studies - VC-1 video transmission over IEEE 802.11 based networks</vt:lpstr>
      <vt:lpstr>Case studies - VC-1 video transmission over IEEE 802.11 based networks</vt:lpstr>
      <vt:lpstr>Case studies - VC-1 video transmission over IEEE 802.11 based networks</vt:lpstr>
      <vt:lpstr>Conclusions</vt:lpstr>
      <vt:lpstr>References</vt:lpstr>
      <vt:lpstr>Questions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chun</dc:creator>
  <cp:lastModifiedBy>김명철</cp:lastModifiedBy>
  <cp:revision>2375</cp:revision>
  <dcterms:created xsi:type="dcterms:W3CDTF">2009-06-10T06:39:28Z</dcterms:created>
  <dcterms:modified xsi:type="dcterms:W3CDTF">2015-04-07T01:54:31Z</dcterms:modified>
</cp:coreProperties>
</file>